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1"/>
  </p:notesMasterIdLst>
  <p:sldIdLst>
    <p:sldId id="522" r:id="rId3"/>
    <p:sldId id="617" r:id="rId4"/>
    <p:sldId id="623" r:id="rId5"/>
    <p:sldId id="618" r:id="rId6"/>
    <p:sldId id="521" r:id="rId7"/>
    <p:sldId id="624" r:id="rId8"/>
    <p:sldId id="627" r:id="rId9"/>
    <p:sldId id="625" r:id="rId10"/>
    <p:sldId id="626" r:id="rId11"/>
    <p:sldId id="535" r:id="rId12"/>
    <p:sldId id="536" r:id="rId13"/>
    <p:sldId id="631" r:id="rId14"/>
    <p:sldId id="633" r:id="rId15"/>
    <p:sldId id="606" r:id="rId16"/>
    <p:sldId id="609" r:id="rId17"/>
    <p:sldId id="616" r:id="rId18"/>
    <p:sldId id="496" r:id="rId19"/>
    <p:sldId id="628" r:id="rId20"/>
    <p:sldId id="630" r:id="rId21"/>
    <p:sldId id="634" r:id="rId22"/>
    <p:sldId id="620" r:id="rId23"/>
    <p:sldId id="352" r:id="rId24"/>
    <p:sldId id="339" r:id="rId25"/>
    <p:sldId id="515" r:id="rId26"/>
    <p:sldId id="516" r:id="rId27"/>
    <p:sldId id="517" r:id="rId28"/>
    <p:sldId id="518" r:id="rId29"/>
    <p:sldId id="51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E0C8070-4DC5-418B-A9BF-6FE193F131B4}">
          <p14:sldIdLst>
            <p14:sldId id="522"/>
          </p14:sldIdLst>
        </p14:section>
        <p14:section name="What's Going On" id="{A84B9462-4D68-4F2B-8AD7-CA94EC541FAD}">
          <p14:sldIdLst>
            <p14:sldId id="617"/>
            <p14:sldId id="623"/>
            <p14:sldId id="618"/>
          </p14:sldIdLst>
        </p14:section>
        <p14:section name="Social Proof" id="{779FAC20-A83A-4240-9819-BE569080B028}">
          <p14:sldIdLst>
            <p14:sldId id="521"/>
            <p14:sldId id="624"/>
            <p14:sldId id="627"/>
            <p14:sldId id="625"/>
            <p14:sldId id="626"/>
          </p14:sldIdLst>
        </p14:section>
        <p14:section name="How it Works" id="{D4D0369C-E81F-4FFD-968A-5044955289AF}">
          <p14:sldIdLst>
            <p14:sldId id="535"/>
            <p14:sldId id="536"/>
            <p14:sldId id="631"/>
            <p14:sldId id="633"/>
          </p14:sldIdLst>
        </p14:section>
        <p14:section name="Tangible Example" id="{D3877DBC-B904-46FB-B71F-4AAA104F4819}">
          <p14:sldIdLst>
            <p14:sldId id="606"/>
            <p14:sldId id="609"/>
            <p14:sldId id="616"/>
          </p14:sldIdLst>
        </p14:section>
        <p14:section name="Team" id="{D67B78D5-A54B-48D1-8DB7-4FEFC96436AB}">
          <p14:sldIdLst>
            <p14:sldId id="496"/>
            <p14:sldId id="628"/>
          </p14:sldIdLst>
        </p14:section>
        <p14:section name="The Reading" id="{48DB10C7-F1B6-49A8-970F-BD064758C498}">
          <p14:sldIdLst>
            <p14:sldId id="630"/>
            <p14:sldId id="634"/>
            <p14:sldId id="620"/>
          </p14:sldIdLst>
        </p14:section>
        <p14:section name="End" id="{61AE8D9E-4DF9-447C-8D57-651EA44AE5DC}">
          <p14:sldIdLst>
            <p14:sldId id="352"/>
            <p14:sldId id="339"/>
          </p14:sldIdLst>
        </p14:section>
        <p14:section name="Appendices" id="{A321F624-2912-48ED-88F8-34FCE8090E83}">
          <p14:sldIdLst/>
        </p14:section>
        <p14:section name="Expanding Cube" id="{A0445456-F235-4F52-8E52-E45AFF0170CC}">
          <p14:sldIdLst>
            <p14:sldId id="515"/>
            <p14:sldId id="516"/>
            <p14:sldId id="517"/>
            <p14:sldId id="518"/>
            <p14:sldId id="5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196"/>
    <a:srgbClr val="00B0F0"/>
    <a:srgbClr val="D01330"/>
    <a:srgbClr val="1C0E12"/>
    <a:srgbClr val="1B0F13"/>
    <a:srgbClr val="FFFFFF"/>
    <a:srgbClr val="D3BD00"/>
    <a:srgbClr val="141114"/>
    <a:srgbClr val="E84C22"/>
    <a:srgbClr val="E080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6" autoAdjust="0"/>
    <p:restoredTop sz="76616" autoAdjust="0"/>
  </p:normalViewPr>
  <p:slideViewPr>
    <p:cSldViewPr snapToGrid="0">
      <p:cViewPr varScale="1">
        <p:scale>
          <a:sx n="87" d="100"/>
          <a:sy n="87" d="100"/>
        </p:scale>
        <p:origin x="102" y="84"/>
      </p:cViewPr>
      <p:guideLst/>
    </p:cSldViewPr>
  </p:slideViewPr>
  <p:outlineViewPr>
    <p:cViewPr>
      <p:scale>
        <a:sx n="33" d="100"/>
        <a:sy n="33" d="100"/>
      </p:scale>
      <p:origin x="0" y="-427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CB0F7-64DB-4C05-AD74-C1869A446E96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ECCDF-BBC6-4A2B-A471-91DC0E761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3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ECCDF-BBC6-4A2B-A471-91DC0E761C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16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ECCDF-BBC6-4A2B-A471-91DC0E761C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55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ECCDF-BBC6-4A2B-A471-91DC0E761C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17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ECCDF-BBC6-4A2B-A471-91DC0E761C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87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ECCDF-BBC6-4A2B-A471-91DC0E761C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14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ECCDF-BBC6-4A2B-A471-91DC0E761C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5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ECCDF-BBC6-4A2B-A471-91DC0E761C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19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ECCDF-BBC6-4A2B-A471-91DC0E761C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02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blockchains, (main and side),  The sidechain has 3 month epoch</a:t>
            </a:r>
            <a:r>
              <a:rPr lang="en-US" baseline="0" dirty="0"/>
              <a:t>s with are defined by one hash.</a:t>
            </a:r>
          </a:p>
          <a:p>
            <a:r>
              <a:rPr lang="en-US" dirty="0"/>
              <a:t>There is an arrow</a:t>
            </a:r>
            <a:r>
              <a:rPr lang="en-US" baseline="0" dirty="0"/>
              <a:t> from the hash to the layer1 coinbase txn, denoting the insertion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3A21-1C9F-4257-8DBF-286E185605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49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blockchains, (main and side),  The sidechain has 3 month epoch</a:t>
            </a:r>
            <a:r>
              <a:rPr lang="en-US" baseline="0" dirty="0"/>
              <a:t>s with are defined by one hash.</a:t>
            </a:r>
          </a:p>
          <a:p>
            <a:r>
              <a:rPr lang="en-US" dirty="0"/>
              <a:t>There is an arrow</a:t>
            </a:r>
            <a:r>
              <a:rPr lang="en-US" baseline="0" dirty="0"/>
              <a:t> from the hash to the layer1 coinbase txn, denoting the insertion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3A21-1C9F-4257-8DBF-286E185605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78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blockchains, (main and side),  The sidechain has 3 month epoch</a:t>
            </a:r>
            <a:r>
              <a:rPr lang="en-US" baseline="0" dirty="0"/>
              <a:t>s with are defined by one hash.</a:t>
            </a:r>
          </a:p>
          <a:p>
            <a:r>
              <a:rPr lang="en-US" dirty="0"/>
              <a:t>There is an arrow</a:t>
            </a:r>
            <a:r>
              <a:rPr lang="en-US" baseline="0" dirty="0"/>
              <a:t> from the hash to the layer1 coinbase txn, denoting the insertion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3A21-1C9F-4257-8DBF-286E185605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40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blockchains, (main and side),  The sidechain has 3 month epoch</a:t>
            </a:r>
            <a:r>
              <a:rPr lang="en-US" baseline="0" dirty="0"/>
              <a:t>s with are defined by one hash.</a:t>
            </a:r>
          </a:p>
          <a:p>
            <a:r>
              <a:rPr lang="en-US" dirty="0"/>
              <a:t>There is an arrow</a:t>
            </a:r>
            <a:r>
              <a:rPr lang="en-US" baseline="0" dirty="0"/>
              <a:t> from the hash to the layer1 coinbase txn, denoting the insertion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3A21-1C9F-4257-8DBF-286E185605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18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Bip300 sidechain , is an Altcoin </a:t>
            </a:r>
            <a:r>
              <a:rPr lang="en-US" i="1" u="sng" dirty="0"/>
              <a:t>without a new coin.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ECCDF-BBC6-4A2B-A471-91DC0E761C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8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ECCDF-BBC6-4A2B-A471-91DC0E761C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76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2721B-9361-3E3F-8E45-9EF23A3C7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BEE2B7-F5A0-8AEB-0F8A-ECC0AEB90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EC5FF-1DA5-6B7C-133D-4A53F333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2ED3-CB85-4BA4-8136-C19F71026B74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8451A-FF20-B4E0-7BA5-497BC1580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9C138-975B-5C10-EC4F-FA8A8082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5832-A448-4F22-8BA2-57591DF90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08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9B61-2FF7-8A7A-4176-271B7065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4D00F1-A5BA-2ECC-CD66-C00AF3DDFD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3A890-B9B2-5D7B-78E8-3795C2325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2ED3-CB85-4BA4-8136-C19F71026B74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36181-40ED-1BED-3656-E9E01E874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8E443-6755-292C-0B7B-8075A037F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5832-A448-4F22-8BA2-57591DF90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3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3510EE-B93E-FBD1-5FCD-6DD4AA33B9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E5AF8-E687-9B4A-0219-C241C2F4F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AE833-5D17-71BE-734B-BC9BA7CE3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2ED3-CB85-4BA4-8136-C19F71026B74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5F2FF-453A-E7E8-29A5-39A281AC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2B28F-31A2-CA85-6866-483B012C7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5832-A448-4F22-8BA2-57591DF90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65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CA" dirty="0"/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45952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5CC62-C8AF-FC5D-F778-636A4D4F1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FC5F4E-B684-F9FD-8B44-B3CF81867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6A725-3662-A2DE-17FC-081FF365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5BFAF-DA0F-7C49-ADCD-712A6517D720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89501-06E5-6FA3-1CB3-BCEE5C6A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33F28-15A8-3189-D954-4F422E023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1569-792A-5C46-AA2A-F820F1825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45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8E38F-6036-BFB1-360D-EE848BDC8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AE411-BD1F-CF4F-9B6E-F3A1CC666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81E33-1687-DB1E-87E6-899A74ECC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5BFAF-DA0F-7C49-ADCD-712A6517D720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0996D-5B62-B504-5C8B-CC892DC4D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24288-773E-42DB-0483-0A786E6B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1569-792A-5C46-AA2A-F820F1825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06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84A6F-69A9-B839-155C-75F3FF278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2C105-857D-F010-0B79-90667699E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4BC79-8706-9A27-4B02-BAB0B3DA0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5BFAF-DA0F-7C49-ADCD-712A6517D720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15BA4-0C3E-2352-F886-F8E64C84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CAE78-3BCF-B6A6-4402-A33E8C1B6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1569-792A-5C46-AA2A-F820F1825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54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C1265-FC35-E6F8-8538-7B93406EE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42FF6-25AE-0679-37E6-BFE0CA4545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7B6F9-5D90-1995-356F-BC9796FBE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DBD73-4F57-F34E-AFBB-8E10F0B6A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5BFAF-DA0F-7C49-ADCD-712A6517D720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01D90-11D4-C32D-A21B-2A5A8F030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B9F98-B005-3A0C-CE59-4D7C3F5BF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1569-792A-5C46-AA2A-F820F1825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64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7353-4AB4-14FD-5DD9-7A28BCC2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D6C45-4BF3-BC0B-0739-61372E001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599C1B-E24D-5CC0-0EA3-480FA49D2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AC73D-C5EE-7A27-2EE4-3CE43D9B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50A577-717F-F199-9E4C-FE3E4056B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B2A845-5660-FC98-801C-342A48B82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5BFAF-DA0F-7C49-ADCD-712A6517D720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61394D-F469-DA5E-B6AE-EA97A1381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ED322C-1F4C-37E4-10BE-BCCA23007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1569-792A-5C46-AA2A-F820F1825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53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FAA0-D708-47B1-D9B1-6A787505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8FFF58-97B3-8DC0-45C6-D9EE17828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5BFAF-DA0F-7C49-ADCD-712A6517D720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46065-3D0D-6DC2-F9F7-A3AB85481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943BB-CBCD-AC7A-23F8-967441094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1569-792A-5C46-AA2A-F820F1825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366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F90EEE-FC7E-FA0B-B680-76522CC9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5BFAF-DA0F-7C49-ADCD-712A6517D720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5D3CC-15DB-2E08-A9E7-8C7DA27DC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2B82A-D87C-587B-4D29-1862E8482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1569-792A-5C46-AA2A-F820F1825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3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6583-E7F7-717E-23BA-31883B75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FACD8-9647-CDA2-D12D-85CF5E889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C6FD9-8273-FC11-2673-C0F6E2E86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2ED3-CB85-4BA4-8136-C19F71026B74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06023-25C7-5E70-D9CE-1D4926A5B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2723F-928C-1FDE-8559-895FFD6F7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5832-A448-4F22-8BA2-57591DF90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397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3290B-776F-8FE3-1C93-A6C352C8B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B0230-AE12-58C9-44E5-CBC01F5C9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A08CD-00B9-8454-C04E-7A52BC884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F7B4A-92F2-BE4F-6196-C9E626043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5BFAF-DA0F-7C49-ADCD-712A6517D720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756A4-2FBD-3BEB-1140-56EA111F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5AA34-2A33-651F-CA6C-DFDE94C97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1569-792A-5C46-AA2A-F820F1825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31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9781-240A-9EBC-D350-35F896D4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93600-437D-108C-3F82-766FF669A3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C886A3-1641-8365-1C60-A8FE8E70B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3AF52A-8B6C-E958-AC6E-A80D14EFE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5BFAF-DA0F-7C49-ADCD-712A6517D720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A2767-9696-2556-5504-DD9985A47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8C36E-68D1-610B-BF6F-2458E3BD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1569-792A-5C46-AA2A-F820F1825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92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14514-D638-D641-7FB9-56FAC676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92C2DA-EBAD-6EAB-46FB-0CCBB0D1E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82B00-A6CC-2FB3-A761-54454D21A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5BFAF-DA0F-7C49-ADCD-712A6517D720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D3185-1338-D569-4F91-FECCFB451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A5439-59C3-6ABB-F07F-466856AE5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1569-792A-5C46-AA2A-F820F1825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002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4FB797-F692-C1A4-7404-842C4BAB7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1CB50-1D9D-01B6-AEC5-CE84ECD6A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D4DBA-E536-222C-5E8E-BBC04D267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5BFAF-DA0F-7C49-ADCD-712A6517D720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FDE1D-1A77-C095-68FD-06630011B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5F735-69AE-3126-B97C-3DD66B716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1569-792A-5C46-AA2A-F820F1825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84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99BD0-CD52-5010-0FE7-2C109138B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2B305-400E-01A7-1773-69A0C23B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08BB5-D74F-36A1-72C0-BF3F0B6CB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2ED3-CB85-4BA4-8136-C19F71026B74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983D0-2FE1-7ACE-64D2-28731A43C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2095A-FA14-4E48-BB2D-ABC61BDF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5832-A448-4F22-8BA2-57591DF90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7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558A-40E3-4798-BD06-9B43DDE7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1D327-D99A-500D-2FC2-B6F30B6FC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64865-D876-952A-70F5-4197DD51F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77291-2651-06CC-00A2-50CE84EFC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2ED3-CB85-4BA4-8136-C19F71026B74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8CC7E-93B8-B88C-191E-AF6A6CECF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4AC6B-2BC2-41FB-5B9D-917493FB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5832-A448-4F22-8BA2-57591DF90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62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DE9D-8869-CDB5-DC40-A58D1C0C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DB8B0-A4AF-3542-0A74-E2F944325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9D6DAD-F361-696C-D4F2-99DB6C0A4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FDF1A-4707-3AC0-3359-343592E14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DC409-ED71-5070-AFA8-D983638EA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F9748A-706A-B4F8-1415-768F42DC7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2ED3-CB85-4BA4-8136-C19F71026B74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7A1FB5-295F-CE58-850E-7B74EFC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82919-41B6-BF9C-C59F-F966C7304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5832-A448-4F22-8BA2-57591DF90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76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3154A-55ED-5A48-8135-507F1317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8F8A7-8397-2307-8072-AF59A101F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2ED3-CB85-4BA4-8136-C19F71026B74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7D463-DE95-7548-A38F-BCE372FFC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12B2C-70F5-D85C-9028-37A40DC9E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5832-A448-4F22-8BA2-57591DF90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223D5A-72C3-3B1A-EFF3-47277C5D5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2ED3-CB85-4BA4-8136-C19F71026B74}" type="datetimeFigureOut">
              <a:rPr lang="en-US" smtClean="0"/>
              <a:t>4/13/2023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68B47-5846-9B5D-3009-42FFBAE6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D8CCF-904C-0B9D-931B-D1581C01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5832-A448-4F22-8BA2-57591DF90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3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A3BA-79D5-258D-D2DC-6C3AF8DE6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5DDE4-8411-955A-1D00-4C142ED29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EFE761-727E-3A6F-50EE-38DF5BAEE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6B6D3-199D-316A-7F19-6A291C509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2ED3-CB85-4BA4-8136-C19F71026B74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E7E43-94CE-C027-C737-612842FF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C09C8-65DC-CA5D-CC87-997E78D4C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5832-A448-4F22-8BA2-57591DF90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40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2D7B-532D-2E77-64CD-F47056BC7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576026-FBFF-55E7-AACC-CEBF77A9D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FB1FA2-95CC-222F-50EE-E5543DF3D7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26FB2-EBD1-5C52-E016-15E635985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2ED3-CB85-4BA4-8136-C19F71026B74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7A045-1001-BBFC-472D-B8A53F4F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85888-61B1-89D5-3E3E-046A04177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5832-A448-4F22-8BA2-57591DF90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97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4AB58-B212-103D-EFDB-5EFFE34F4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DBDD-A5FF-FFBC-ECA1-5AC7C6845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0EEFD-E932-DF09-7860-6356629680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D2ED3-CB85-4BA4-8136-C19F71026B74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F901B-BF73-B9CD-429D-EF5B4C9BC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6FA7-6153-0153-7569-8FDC9CB0A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45832-A448-4F22-8BA2-57591DF90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232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C238B7-DE81-9F08-B13C-ED54B0FBE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3DBF7-164F-EE73-0FED-AD943CA40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690AC-BE56-0C68-BF91-38D58F54A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5BFAF-DA0F-7C49-ADCD-712A6517D720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4602A-D0DC-C3AF-9F80-662074D413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63B37-0FDF-EE47-D5FF-30738170F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51569-792A-5C46-AA2A-F820F1825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4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7.sv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8.sv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3.png"/><Relationship Id="rId5" Type="http://schemas.openxmlformats.org/officeDocument/2006/relationships/image" Target="../media/image29.sv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8.png"/><Relationship Id="rId9" Type="http://schemas.openxmlformats.org/officeDocument/2006/relationships/image" Target="../media/image31.svg"/><Relationship Id="rId14" Type="http://schemas.openxmlformats.org/officeDocument/2006/relationships/image" Target="../media/image36.svg"/><Relationship Id="rId22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7.sv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8.sv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3.png"/><Relationship Id="rId24" Type="http://schemas.openxmlformats.org/officeDocument/2006/relationships/image" Target="../media/image46.svg"/><Relationship Id="rId5" Type="http://schemas.openxmlformats.org/officeDocument/2006/relationships/image" Target="../media/image29.sv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8.png"/><Relationship Id="rId9" Type="http://schemas.openxmlformats.org/officeDocument/2006/relationships/image" Target="../media/image31.svg"/><Relationship Id="rId14" Type="http://schemas.openxmlformats.org/officeDocument/2006/relationships/image" Target="../media/image36.svg"/><Relationship Id="rId22" Type="http://schemas.openxmlformats.org/officeDocument/2006/relationships/image" Target="../media/image4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49.svg"/><Relationship Id="rId18" Type="http://schemas.openxmlformats.org/officeDocument/2006/relationships/image" Target="../media/image41.svg"/><Relationship Id="rId3" Type="http://schemas.openxmlformats.org/officeDocument/2006/relationships/image" Target="../media/image28.png"/><Relationship Id="rId21" Type="http://schemas.openxmlformats.org/officeDocument/2006/relationships/image" Target="../media/image52.svg"/><Relationship Id="rId7" Type="http://schemas.openxmlformats.org/officeDocument/2006/relationships/image" Target="../media/image30.png"/><Relationship Id="rId12" Type="http://schemas.openxmlformats.org/officeDocument/2006/relationships/image" Target="../media/image48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svg"/><Relationship Id="rId11" Type="http://schemas.openxmlformats.org/officeDocument/2006/relationships/image" Target="../media/image34.svg"/><Relationship Id="rId5" Type="http://schemas.openxmlformats.org/officeDocument/2006/relationships/image" Target="../media/image26.png"/><Relationship Id="rId15" Type="http://schemas.openxmlformats.org/officeDocument/2006/relationships/image" Target="../media/image51.sv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9.svg"/><Relationship Id="rId9" Type="http://schemas.openxmlformats.org/officeDocument/2006/relationships/image" Target="../media/image47.png"/><Relationship Id="rId1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49.svg"/><Relationship Id="rId18" Type="http://schemas.openxmlformats.org/officeDocument/2006/relationships/image" Target="../media/image41.svg"/><Relationship Id="rId3" Type="http://schemas.openxmlformats.org/officeDocument/2006/relationships/image" Target="../media/image28.png"/><Relationship Id="rId21" Type="http://schemas.openxmlformats.org/officeDocument/2006/relationships/image" Target="../media/image52.svg"/><Relationship Id="rId7" Type="http://schemas.openxmlformats.org/officeDocument/2006/relationships/image" Target="../media/image30.png"/><Relationship Id="rId12" Type="http://schemas.openxmlformats.org/officeDocument/2006/relationships/image" Target="../media/image48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svg"/><Relationship Id="rId11" Type="http://schemas.openxmlformats.org/officeDocument/2006/relationships/image" Target="../media/image34.svg"/><Relationship Id="rId5" Type="http://schemas.openxmlformats.org/officeDocument/2006/relationships/image" Target="../media/image26.png"/><Relationship Id="rId15" Type="http://schemas.openxmlformats.org/officeDocument/2006/relationships/image" Target="../media/image51.svg"/><Relationship Id="rId23" Type="http://schemas.openxmlformats.org/officeDocument/2006/relationships/image" Target="../media/image46.sv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9.svg"/><Relationship Id="rId9" Type="http://schemas.openxmlformats.org/officeDocument/2006/relationships/image" Target="../media/image47.png"/><Relationship Id="rId14" Type="http://schemas.openxmlformats.org/officeDocument/2006/relationships/image" Target="../media/image50.png"/><Relationship Id="rId22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Background pattern&#10;&#10;Description automatically generated">
            <a:extLst>
              <a:ext uri="{FF2B5EF4-FFF2-40B4-BE49-F238E27FC236}">
                <a16:creationId xmlns:a16="http://schemas.microsoft.com/office/drawing/2014/main" id="{A790EEA1-7888-162E-590B-002CEEBFC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162" y="-685"/>
            <a:ext cx="9348838" cy="68586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DD5FDAA-F0FC-A117-E3E3-9AC62DE1DE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57000">
                <a:schemeClr val="bg1">
                  <a:alpha val="80000"/>
                </a:schemeClr>
              </a:gs>
              <a:gs pos="100000">
                <a:srgbClr val="D01330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970AD3A3-5836-FCAC-31CF-3E9CB218CD07}"/>
              </a:ext>
            </a:extLst>
          </p:cNvPr>
          <p:cNvSpPr txBox="1">
            <a:spLocks/>
          </p:cNvSpPr>
          <p:nvPr/>
        </p:nvSpPr>
        <p:spPr>
          <a:xfrm>
            <a:off x="683878" y="2513126"/>
            <a:ext cx="6920882" cy="13471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r>
              <a:rPr lang="en-US" sz="5400" dirty="0">
                <a:solidFill>
                  <a:srgbClr val="F8C196"/>
                </a:solidFill>
              </a:rPr>
              <a:t>LayerTwo Labs </a:t>
            </a:r>
            <a:r>
              <a:rPr lang="en-US" sz="5400" dirty="0"/>
              <a:t>–</a:t>
            </a:r>
            <a:r>
              <a:rPr lang="en-US" sz="5400" dirty="0">
                <a:solidFill>
                  <a:srgbClr val="F8C196"/>
                </a:solidFill>
              </a:rPr>
              <a:t>  </a:t>
            </a:r>
            <a:br>
              <a:rPr lang="en-US" sz="5400" dirty="0">
                <a:solidFill>
                  <a:srgbClr val="D01330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A Drivechain Company</a:t>
            </a:r>
            <a:br>
              <a:rPr lang="en-US" sz="7200" dirty="0">
                <a:solidFill>
                  <a:srgbClr val="FFFFFF"/>
                </a:solidFill>
              </a:rPr>
            </a:br>
            <a:endParaRPr lang="en-US" sz="7200" dirty="0">
              <a:solidFill>
                <a:srgbClr val="F8C196"/>
              </a:solidFill>
            </a:endParaRPr>
          </a:p>
          <a:p>
            <a:endParaRPr lang="en-US" sz="7200" dirty="0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D073AF-9B1B-15E7-5706-F00BC8D4F855}"/>
              </a:ext>
            </a:extLst>
          </p:cNvPr>
          <p:cNvSpPr txBox="1"/>
          <p:nvPr/>
        </p:nvSpPr>
        <p:spPr>
          <a:xfrm>
            <a:off x="824375" y="5550042"/>
            <a:ext cx="2784764" cy="834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1" dirty="0">
                <a:latin typeface=""/>
              </a:rPr>
              <a:t>Paul Sztorc</a:t>
            </a:r>
            <a:br>
              <a:rPr lang="en-US" sz="900" b="1" dirty="0">
                <a:latin typeface=""/>
              </a:rPr>
            </a:br>
            <a:r>
              <a:rPr lang="en-US" sz="900" dirty="0">
                <a:solidFill>
                  <a:schemeClr val="tx1">
                    <a:lumMod val="75000"/>
                  </a:schemeClr>
                </a:solidFill>
                <a:latin typeface=""/>
              </a:rPr>
              <a:t>Creator: </a:t>
            </a:r>
            <a:r>
              <a:rPr lang="en-US" sz="900">
                <a:solidFill>
                  <a:schemeClr val="tx1">
                    <a:lumMod val="75000"/>
                  </a:schemeClr>
                </a:solidFill>
                <a:latin typeface=""/>
              </a:rPr>
              <a:t>BIsPs</a:t>
            </a:r>
            <a:r>
              <a:rPr lang="en-US" sz="900" dirty="0">
                <a:solidFill>
                  <a:schemeClr val="tx1">
                    <a:lumMod val="75000"/>
                  </a:schemeClr>
                </a:solidFill>
                <a:latin typeface=""/>
              </a:rPr>
              <a:t> 300/301 ; truthcoin.info</a:t>
            </a:r>
            <a:br>
              <a:rPr lang="en-US" sz="900" dirty="0">
                <a:solidFill>
                  <a:schemeClr val="tx1">
                    <a:lumMod val="75000"/>
                  </a:schemeClr>
                </a:solidFill>
                <a:latin typeface=""/>
              </a:rPr>
            </a:br>
            <a:r>
              <a:rPr lang="en-US" sz="900" dirty="0">
                <a:solidFill>
                  <a:schemeClr val="tx1">
                    <a:lumMod val="75000"/>
                  </a:schemeClr>
                </a:solidFill>
                <a:latin typeface=""/>
              </a:rPr>
              <a:t>Presenter: Scaling Bitcoin I-IV, MIT Bitcoin Club,</a:t>
            </a:r>
            <a:br>
              <a:rPr lang="en-US" sz="900" dirty="0">
                <a:solidFill>
                  <a:schemeClr val="tx1">
                    <a:lumMod val="75000"/>
                  </a:schemeClr>
                </a:solidFill>
                <a:latin typeface=""/>
              </a:rPr>
            </a:br>
            <a:r>
              <a:rPr lang="en-US" sz="900" dirty="0">
                <a:solidFill>
                  <a:schemeClr val="tx1">
                    <a:lumMod val="75000"/>
                  </a:schemeClr>
                </a:solidFill>
                <a:latin typeface=""/>
              </a:rPr>
              <a:t>Bitcoin 2019-2023, Baltic Honeybadger, etc.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043901-4ED5-4672-839E-40E22A0E98D0}"/>
              </a:ext>
            </a:extLst>
          </p:cNvPr>
          <p:cNvSpPr txBox="1"/>
          <p:nvPr/>
        </p:nvSpPr>
        <p:spPr>
          <a:xfrm>
            <a:off x="3609139" y="5550042"/>
            <a:ext cx="3574472" cy="838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1" dirty="0">
                <a:latin typeface=""/>
              </a:rPr>
              <a:t>CryptAxe</a:t>
            </a:r>
            <a:br>
              <a:rPr lang="en-US" sz="900" b="1" dirty="0">
                <a:latin typeface=""/>
              </a:rPr>
            </a:br>
            <a:r>
              <a:rPr lang="en-US" sz="900" dirty="0">
                <a:solidFill>
                  <a:schemeClr val="tx1">
                    <a:lumMod val="75000"/>
                  </a:schemeClr>
                </a:solidFill>
                <a:latin typeface=""/>
              </a:rPr>
              <a:t>Bitcoin Core Dev: 0.14, 0.15, 0.16.</a:t>
            </a:r>
            <a:br>
              <a:rPr lang="en-US" sz="900" dirty="0">
                <a:solidFill>
                  <a:schemeClr val="tx1">
                    <a:lumMod val="75000"/>
                  </a:schemeClr>
                </a:solidFill>
                <a:latin typeface=""/>
              </a:rPr>
            </a:br>
            <a:r>
              <a:rPr lang="en-US" sz="900" dirty="0">
                <a:solidFill>
                  <a:schemeClr val="tx1">
                    <a:lumMod val="75000"/>
                  </a:schemeClr>
                </a:solidFill>
                <a:latin typeface=""/>
              </a:rPr>
              <a:t>Infrastructure engineer: BIPs 300/301. </a:t>
            </a:r>
            <a:br>
              <a:rPr lang="en-US" sz="900" dirty="0">
                <a:solidFill>
                  <a:schemeClr val="tx1">
                    <a:lumMod val="75000"/>
                  </a:schemeClr>
                </a:solidFill>
                <a:latin typeface=""/>
              </a:rPr>
            </a:br>
            <a:r>
              <a:rPr lang="en-US" sz="900" dirty="0">
                <a:solidFill>
                  <a:schemeClr val="tx1">
                    <a:lumMod val="75000"/>
                  </a:schemeClr>
                </a:solidFill>
                <a:latin typeface=""/>
              </a:rPr>
              <a:t>Creator: sidechain template, DeFi/BitAsset sidechain.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0F3195-E90D-A782-5EC8-0B1A48872D88}"/>
              </a:ext>
            </a:extLst>
          </p:cNvPr>
          <p:cNvSpPr txBox="1"/>
          <p:nvPr/>
        </p:nvSpPr>
        <p:spPr>
          <a:xfrm>
            <a:off x="6672452" y="5550041"/>
            <a:ext cx="2856629" cy="838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1" dirty="0">
                <a:latin typeface=""/>
              </a:rPr>
              <a:t>Austin Alexander</a:t>
            </a:r>
            <a:br>
              <a:rPr lang="en-US" sz="900" b="1" dirty="0">
                <a:latin typeface=""/>
              </a:rPr>
            </a:br>
            <a:r>
              <a:rPr lang="en-US" sz="900" dirty="0">
                <a:solidFill>
                  <a:schemeClr val="tx1">
                    <a:lumMod val="75000"/>
                  </a:schemeClr>
                </a:solidFill>
                <a:latin typeface=""/>
              </a:rPr>
              <a:t>Sales &amp; Biz Dev @ Kraken (2014-2022) </a:t>
            </a:r>
            <a:br>
              <a:rPr lang="en-US" sz="900" dirty="0">
                <a:solidFill>
                  <a:schemeClr val="tx1">
                    <a:lumMod val="75000"/>
                  </a:schemeClr>
                </a:solidFill>
                <a:latin typeface=""/>
              </a:rPr>
            </a:br>
            <a:r>
              <a:rPr lang="en-US" sz="900" dirty="0">
                <a:solidFill>
                  <a:schemeClr val="tx1">
                    <a:lumMod val="75000"/>
                  </a:schemeClr>
                </a:solidFill>
                <a:latin typeface=""/>
              </a:rPr>
              <a:t>CEO @ Kraken MENA (2019 -2021) </a:t>
            </a:r>
            <a:br>
              <a:rPr lang="en-US" sz="900" dirty="0">
                <a:solidFill>
                  <a:schemeClr val="tx1">
                    <a:lumMod val="75000"/>
                  </a:schemeClr>
                </a:solidFill>
                <a:latin typeface=""/>
              </a:rPr>
            </a:br>
            <a:r>
              <a:rPr lang="en-US" sz="900" dirty="0">
                <a:solidFill>
                  <a:schemeClr val="tx1">
                    <a:lumMod val="75000"/>
                  </a:schemeClr>
                </a:solidFill>
                <a:latin typeface=""/>
              </a:rPr>
              <a:t>Co-Founder @ Bitcoin Center NYC (2013)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2E024B-2A6C-EEA4-D2D2-023220F1B81F}"/>
              </a:ext>
            </a:extLst>
          </p:cNvPr>
          <p:cNvSpPr txBox="1"/>
          <p:nvPr/>
        </p:nvSpPr>
        <p:spPr>
          <a:xfrm>
            <a:off x="9325066" y="5550040"/>
            <a:ext cx="2367386" cy="834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1" dirty="0">
                <a:latin typeface=""/>
              </a:rPr>
              <a:t>Nikita Chashchinskii</a:t>
            </a:r>
            <a:br>
              <a:rPr lang="en-US" sz="900" b="1" dirty="0">
                <a:latin typeface=""/>
              </a:rPr>
            </a:br>
            <a:r>
              <a:rPr lang="en-US" sz="900" dirty="0">
                <a:solidFill>
                  <a:schemeClr val="tx1">
                    <a:lumMod val="75000"/>
                  </a:schemeClr>
                </a:solidFill>
                <a:latin typeface=""/>
              </a:rPr>
              <a:t>Creator of the zCash Sidechain, Bip300 Bridge Module, EVM Sidechain, &amp; switchboard launcher.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C2C623B3-AFD3-5CCC-8C94-B67E6E6B4A3E}"/>
              </a:ext>
            </a:extLst>
          </p:cNvPr>
          <p:cNvSpPr txBox="1">
            <a:spLocks/>
          </p:cNvSpPr>
          <p:nvPr/>
        </p:nvSpPr>
        <p:spPr>
          <a:xfrm>
            <a:off x="391453" y="348521"/>
            <a:ext cx="4037078" cy="10267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b="0" dirty="0">
                <a:solidFill>
                  <a:srgbClr val="F8C196"/>
                </a:solidFill>
              </a:rPr>
              <a:t>April 14</a:t>
            </a:r>
            <a:r>
              <a:rPr lang="en-US" sz="2400" b="0" baseline="30000" dirty="0">
                <a:solidFill>
                  <a:srgbClr val="F8C196"/>
                </a:solidFill>
              </a:rPr>
              <a:t>th</a:t>
            </a:r>
            <a:r>
              <a:rPr lang="en-US" sz="2400" b="0" dirty="0">
                <a:solidFill>
                  <a:srgbClr val="F8C196"/>
                </a:solidFill>
              </a:rPr>
              <a:t>, 2023 </a:t>
            </a:r>
            <a:br>
              <a:rPr lang="en-US" sz="2400" b="0" dirty="0">
                <a:solidFill>
                  <a:srgbClr val="F8C196"/>
                </a:solidFill>
              </a:rPr>
            </a:br>
            <a:r>
              <a:rPr lang="en-US" sz="2400" b="0" dirty="0">
                <a:solidFill>
                  <a:srgbClr val="F8C196"/>
                </a:solidFill>
              </a:rPr>
              <a:t>Hong Kong</a:t>
            </a:r>
          </a:p>
        </p:txBody>
      </p:sp>
    </p:spTree>
    <p:extLst>
      <p:ext uri="{BB962C8B-B14F-4D97-AF65-F5344CB8AC3E}">
        <p14:creationId xmlns:p14="http://schemas.microsoft.com/office/powerpoint/2010/main" val="423875211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40EEC-FEC0-4B28-A9FE-41E6AD8D6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14" y="58280"/>
            <a:ext cx="3391480" cy="1090862"/>
          </a:xfrm>
        </p:spPr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5DC4B08-F529-46DE-AE77-D68D7D55095B}"/>
              </a:ext>
            </a:extLst>
          </p:cNvPr>
          <p:cNvSpPr/>
          <p:nvPr/>
        </p:nvSpPr>
        <p:spPr>
          <a:xfrm>
            <a:off x="8692038" y="222105"/>
            <a:ext cx="377371" cy="365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3EAACC-39CE-48B2-A2F5-963CFCF5C7D3}"/>
              </a:ext>
            </a:extLst>
          </p:cNvPr>
          <p:cNvSpPr/>
          <p:nvPr/>
        </p:nvSpPr>
        <p:spPr>
          <a:xfrm>
            <a:off x="10270091" y="137901"/>
            <a:ext cx="377371" cy="64109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522AD07-B14E-41EA-8562-9060CEAD4732}"/>
              </a:ext>
            </a:extLst>
          </p:cNvPr>
          <p:cNvSpPr txBox="1"/>
          <p:nvPr/>
        </p:nvSpPr>
        <p:spPr>
          <a:xfrm>
            <a:off x="9173871" y="103181"/>
            <a:ext cx="1212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Block Header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72383B4-B830-4402-8D81-E8983385CB7A}"/>
              </a:ext>
            </a:extLst>
          </p:cNvPr>
          <p:cNvSpPr txBox="1"/>
          <p:nvPr/>
        </p:nvSpPr>
        <p:spPr>
          <a:xfrm>
            <a:off x="10708134" y="93784"/>
            <a:ext cx="1404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List of transactions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37ADD63-248F-40E0-891F-EDA23B0DEC3A}"/>
              </a:ext>
            </a:extLst>
          </p:cNvPr>
          <p:cNvSpPr/>
          <p:nvPr/>
        </p:nvSpPr>
        <p:spPr>
          <a:xfrm>
            <a:off x="8492093" y="60325"/>
            <a:ext cx="3533478" cy="8428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97C4763-84A2-4D82-A0B9-C65C56FCECBC}"/>
              </a:ext>
            </a:extLst>
          </p:cNvPr>
          <p:cNvCxnSpPr>
            <a:cxnSpLocks/>
          </p:cNvCxnSpPr>
          <p:nvPr/>
        </p:nvCxnSpPr>
        <p:spPr>
          <a:xfrm>
            <a:off x="10081406" y="115599"/>
            <a:ext cx="0" cy="751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2">
            <a:extLst>
              <a:ext uri="{FF2B5EF4-FFF2-40B4-BE49-F238E27FC236}">
                <a16:creationId xmlns:a16="http://schemas.microsoft.com/office/drawing/2014/main" id="{1E545C8B-F922-4191-8FF3-25EFED034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0710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35B7E1F-1058-F0F0-51C1-94AF4576F39D}"/>
              </a:ext>
            </a:extLst>
          </p:cNvPr>
          <p:cNvSpPr txBox="1"/>
          <p:nvPr/>
        </p:nvSpPr>
        <p:spPr>
          <a:xfrm>
            <a:off x="3814828" y="1227318"/>
            <a:ext cx="156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January 2021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945955E-9B8F-7F62-A53D-CCDDA3A22FA1}"/>
              </a:ext>
            </a:extLst>
          </p:cNvPr>
          <p:cNvSpPr txBox="1"/>
          <p:nvPr/>
        </p:nvSpPr>
        <p:spPr>
          <a:xfrm>
            <a:off x="5575305" y="1214688"/>
            <a:ext cx="203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February 2021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FB1F9A9-3C66-F0B1-9F41-89449C8ADAC6}"/>
              </a:ext>
            </a:extLst>
          </p:cNvPr>
          <p:cNvSpPr txBox="1"/>
          <p:nvPr/>
        </p:nvSpPr>
        <p:spPr>
          <a:xfrm>
            <a:off x="7432551" y="1209332"/>
            <a:ext cx="203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March 2021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A2F4B43-E749-9DA9-8B50-786B10B41D9B}"/>
              </a:ext>
            </a:extLst>
          </p:cNvPr>
          <p:cNvSpPr txBox="1"/>
          <p:nvPr/>
        </p:nvSpPr>
        <p:spPr>
          <a:xfrm>
            <a:off x="1744825" y="1214637"/>
            <a:ext cx="179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December 2020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E8D4399-1E7B-5A62-B700-146796CEE3D4}"/>
              </a:ext>
            </a:extLst>
          </p:cNvPr>
          <p:cNvSpPr txBox="1"/>
          <p:nvPr/>
        </p:nvSpPr>
        <p:spPr>
          <a:xfrm>
            <a:off x="9289797" y="1197249"/>
            <a:ext cx="203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April 2021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B9EEE11-2B11-8AAD-E177-0FCC69EA1CED}"/>
              </a:ext>
            </a:extLst>
          </p:cNvPr>
          <p:cNvCxnSpPr>
            <a:cxnSpLocks/>
          </p:cNvCxnSpPr>
          <p:nvPr/>
        </p:nvCxnSpPr>
        <p:spPr>
          <a:xfrm flipV="1">
            <a:off x="137214" y="1568928"/>
            <a:ext cx="11901316" cy="29925"/>
          </a:xfrm>
          <a:prstGeom prst="line">
            <a:avLst/>
          </a:prstGeom>
          <a:ln w="28575">
            <a:solidFill>
              <a:srgbClr val="F8C19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2130B90-5313-89FD-FCE2-766DDAB15D58}"/>
              </a:ext>
            </a:extLst>
          </p:cNvPr>
          <p:cNvCxnSpPr>
            <a:cxnSpLocks/>
          </p:cNvCxnSpPr>
          <p:nvPr/>
        </p:nvCxnSpPr>
        <p:spPr>
          <a:xfrm flipV="1">
            <a:off x="206253" y="1208651"/>
            <a:ext cx="11985747" cy="50288"/>
          </a:xfrm>
          <a:prstGeom prst="line">
            <a:avLst/>
          </a:prstGeom>
          <a:ln w="28575">
            <a:solidFill>
              <a:srgbClr val="F8C19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88F9A8D1-2276-8DEB-6BD3-7C1BEB7965B5}"/>
              </a:ext>
            </a:extLst>
          </p:cNvPr>
          <p:cNvSpPr/>
          <p:nvPr/>
        </p:nvSpPr>
        <p:spPr>
          <a:xfrm>
            <a:off x="2621552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AF0370A-4C26-9BF3-3E88-139DEEB3528B}"/>
              </a:ext>
            </a:extLst>
          </p:cNvPr>
          <p:cNvSpPr/>
          <p:nvPr/>
        </p:nvSpPr>
        <p:spPr>
          <a:xfrm>
            <a:off x="3151323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7512627-C8E5-7F65-E030-CFE0248E0B08}"/>
              </a:ext>
            </a:extLst>
          </p:cNvPr>
          <p:cNvSpPr/>
          <p:nvPr/>
        </p:nvSpPr>
        <p:spPr>
          <a:xfrm>
            <a:off x="3681094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0580861-4D80-0206-792D-83ED6E276B3D}"/>
              </a:ext>
            </a:extLst>
          </p:cNvPr>
          <p:cNvSpPr/>
          <p:nvPr/>
        </p:nvSpPr>
        <p:spPr>
          <a:xfrm>
            <a:off x="4210865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38522E1-5B42-C56A-6816-A6521FDEA264}"/>
              </a:ext>
            </a:extLst>
          </p:cNvPr>
          <p:cNvSpPr/>
          <p:nvPr/>
        </p:nvSpPr>
        <p:spPr>
          <a:xfrm>
            <a:off x="4740636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E9F6553-C1F8-7826-ADEC-B511BC5CF9E0}"/>
              </a:ext>
            </a:extLst>
          </p:cNvPr>
          <p:cNvSpPr/>
          <p:nvPr/>
        </p:nvSpPr>
        <p:spPr>
          <a:xfrm>
            <a:off x="5270407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0E203ED-6349-CAD6-D0EF-0D2CDBCF24A7}"/>
              </a:ext>
            </a:extLst>
          </p:cNvPr>
          <p:cNvSpPr/>
          <p:nvPr/>
        </p:nvSpPr>
        <p:spPr>
          <a:xfrm>
            <a:off x="5843238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E638A78-2533-F1D7-4C9A-7712E311AFE4}"/>
              </a:ext>
            </a:extLst>
          </p:cNvPr>
          <p:cNvSpPr/>
          <p:nvPr/>
        </p:nvSpPr>
        <p:spPr>
          <a:xfrm>
            <a:off x="6373009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5B74F61-B014-7156-8C98-FE52E1909171}"/>
              </a:ext>
            </a:extLst>
          </p:cNvPr>
          <p:cNvSpPr/>
          <p:nvPr/>
        </p:nvSpPr>
        <p:spPr>
          <a:xfrm>
            <a:off x="6902780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4F12F97-8818-A18A-41ED-56A845820CF1}"/>
              </a:ext>
            </a:extLst>
          </p:cNvPr>
          <p:cNvSpPr/>
          <p:nvPr/>
        </p:nvSpPr>
        <p:spPr>
          <a:xfrm>
            <a:off x="7432551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E1F9985-F216-5D69-68CD-93BFC4AA58E1}"/>
              </a:ext>
            </a:extLst>
          </p:cNvPr>
          <p:cNvSpPr/>
          <p:nvPr/>
        </p:nvSpPr>
        <p:spPr>
          <a:xfrm>
            <a:off x="7962322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F436BFD-6F37-DBAF-D908-89246BCEDA81}"/>
              </a:ext>
            </a:extLst>
          </p:cNvPr>
          <p:cNvSpPr/>
          <p:nvPr/>
        </p:nvSpPr>
        <p:spPr>
          <a:xfrm>
            <a:off x="8492093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69AE77D-6703-2781-1C7C-139FA98013DE}"/>
              </a:ext>
            </a:extLst>
          </p:cNvPr>
          <p:cNvSpPr/>
          <p:nvPr/>
        </p:nvSpPr>
        <p:spPr>
          <a:xfrm>
            <a:off x="9021864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FDF6EB7-0513-7876-2471-F53194352267}"/>
              </a:ext>
            </a:extLst>
          </p:cNvPr>
          <p:cNvSpPr/>
          <p:nvPr/>
        </p:nvSpPr>
        <p:spPr>
          <a:xfrm>
            <a:off x="9551635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EB4EB2E-D12B-09FF-4314-829C1F003FD0}"/>
              </a:ext>
            </a:extLst>
          </p:cNvPr>
          <p:cNvSpPr/>
          <p:nvPr/>
        </p:nvSpPr>
        <p:spPr>
          <a:xfrm>
            <a:off x="10081406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CCDFF16-2E64-625C-B8D0-7121A7C99915}"/>
              </a:ext>
            </a:extLst>
          </p:cNvPr>
          <p:cNvSpPr/>
          <p:nvPr/>
        </p:nvSpPr>
        <p:spPr>
          <a:xfrm>
            <a:off x="10611177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FFBFFC8-CFFA-5F27-6AD8-EFDE05AF1C8D}"/>
              </a:ext>
            </a:extLst>
          </p:cNvPr>
          <p:cNvSpPr/>
          <p:nvPr/>
        </p:nvSpPr>
        <p:spPr>
          <a:xfrm>
            <a:off x="11140948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13BBF6F-CE2F-D0DA-88BF-CAF646730959}"/>
              </a:ext>
            </a:extLst>
          </p:cNvPr>
          <p:cNvSpPr/>
          <p:nvPr/>
        </p:nvSpPr>
        <p:spPr>
          <a:xfrm>
            <a:off x="2621552" y="5546382"/>
            <a:ext cx="377371" cy="53193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826E8DC-8062-37C5-EC08-BBE8BCF8498F}"/>
              </a:ext>
            </a:extLst>
          </p:cNvPr>
          <p:cNvSpPr/>
          <p:nvPr/>
        </p:nvSpPr>
        <p:spPr>
          <a:xfrm>
            <a:off x="3151323" y="5546382"/>
            <a:ext cx="377371" cy="16846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BFDE203-CB42-4B9A-163C-9F2257531B82}"/>
              </a:ext>
            </a:extLst>
          </p:cNvPr>
          <p:cNvSpPr/>
          <p:nvPr/>
        </p:nvSpPr>
        <p:spPr>
          <a:xfrm>
            <a:off x="3681094" y="5546382"/>
            <a:ext cx="377371" cy="3902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F9EE671-EE6A-6F3E-5DD0-7E46168FCF30}"/>
              </a:ext>
            </a:extLst>
          </p:cNvPr>
          <p:cNvSpPr/>
          <p:nvPr/>
        </p:nvSpPr>
        <p:spPr>
          <a:xfrm>
            <a:off x="4210865" y="5546383"/>
            <a:ext cx="377371" cy="53193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7D2A9DE-03E0-7DAB-CA3B-C58A99BAE109}"/>
              </a:ext>
            </a:extLst>
          </p:cNvPr>
          <p:cNvSpPr/>
          <p:nvPr/>
        </p:nvSpPr>
        <p:spPr>
          <a:xfrm>
            <a:off x="4740636" y="5546383"/>
            <a:ext cx="377371" cy="2963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BD2B32B-74AE-EB04-9390-3B5D6F258203}"/>
              </a:ext>
            </a:extLst>
          </p:cNvPr>
          <p:cNvSpPr/>
          <p:nvPr/>
        </p:nvSpPr>
        <p:spPr>
          <a:xfrm>
            <a:off x="5270407" y="5546382"/>
            <a:ext cx="377371" cy="70104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BCD1007-4060-596C-BD2B-0542699CF821}"/>
              </a:ext>
            </a:extLst>
          </p:cNvPr>
          <p:cNvSpPr/>
          <p:nvPr/>
        </p:nvSpPr>
        <p:spPr>
          <a:xfrm>
            <a:off x="5843238" y="5546383"/>
            <a:ext cx="377371" cy="247886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FCA1CE7-6165-EE98-5CF4-F0C1700907B1}"/>
              </a:ext>
            </a:extLst>
          </p:cNvPr>
          <p:cNvSpPr/>
          <p:nvPr/>
        </p:nvSpPr>
        <p:spPr>
          <a:xfrm>
            <a:off x="6373009" y="5546382"/>
            <a:ext cx="377371" cy="1747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E520FDC-2F6C-6FB8-C615-2C8D7FCAD879}"/>
              </a:ext>
            </a:extLst>
          </p:cNvPr>
          <p:cNvSpPr/>
          <p:nvPr/>
        </p:nvSpPr>
        <p:spPr>
          <a:xfrm>
            <a:off x="6902780" y="5546382"/>
            <a:ext cx="377371" cy="30243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374D793-35A9-DB7B-5908-5EF2C734ADF8}"/>
              </a:ext>
            </a:extLst>
          </p:cNvPr>
          <p:cNvSpPr/>
          <p:nvPr/>
        </p:nvSpPr>
        <p:spPr>
          <a:xfrm>
            <a:off x="7432551" y="5546382"/>
            <a:ext cx="377371" cy="75843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2B007E0-0B0C-E9DD-5CC6-55061D007506}"/>
              </a:ext>
            </a:extLst>
          </p:cNvPr>
          <p:cNvSpPr/>
          <p:nvPr/>
        </p:nvSpPr>
        <p:spPr>
          <a:xfrm>
            <a:off x="7962322" y="5546382"/>
            <a:ext cx="377371" cy="22986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99FAED0-0075-414A-F902-18EAF671A2ED}"/>
              </a:ext>
            </a:extLst>
          </p:cNvPr>
          <p:cNvSpPr/>
          <p:nvPr/>
        </p:nvSpPr>
        <p:spPr>
          <a:xfrm>
            <a:off x="8492093" y="5546382"/>
            <a:ext cx="377371" cy="35084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672D67A-2ACC-C577-3974-866DCEE5C231}"/>
              </a:ext>
            </a:extLst>
          </p:cNvPr>
          <p:cNvSpPr/>
          <p:nvPr/>
        </p:nvSpPr>
        <p:spPr>
          <a:xfrm>
            <a:off x="9021864" y="5553872"/>
            <a:ext cx="377371" cy="57823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2A84954-F019-D613-F2CE-A5DE85AE3EC1}"/>
              </a:ext>
            </a:extLst>
          </p:cNvPr>
          <p:cNvSpPr/>
          <p:nvPr/>
        </p:nvSpPr>
        <p:spPr>
          <a:xfrm>
            <a:off x="9551635" y="5546383"/>
            <a:ext cx="377371" cy="13743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0C3078E-4289-F5B7-BF47-EBA24C80875C}"/>
              </a:ext>
            </a:extLst>
          </p:cNvPr>
          <p:cNvSpPr/>
          <p:nvPr/>
        </p:nvSpPr>
        <p:spPr>
          <a:xfrm>
            <a:off x="10081406" y="5546382"/>
            <a:ext cx="377371" cy="57133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6DCD6DA-39D3-8D4B-26AF-7855B7BA3C88}"/>
              </a:ext>
            </a:extLst>
          </p:cNvPr>
          <p:cNvSpPr/>
          <p:nvPr/>
        </p:nvSpPr>
        <p:spPr>
          <a:xfrm>
            <a:off x="10611177" y="5546383"/>
            <a:ext cx="377371" cy="45229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7A4EC97-84C5-9604-B3D8-4A085408AED8}"/>
              </a:ext>
            </a:extLst>
          </p:cNvPr>
          <p:cNvSpPr/>
          <p:nvPr/>
        </p:nvSpPr>
        <p:spPr>
          <a:xfrm>
            <a:off x="11140948" y="5546383"/>
            <a:ext cx="377371" cy="61975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784BCDA0-3E6E-ECF2-EC5A-7C6C0676ABBF}"/>
              </a:ext>
            </a:extLst>
          </p:cNvPr>
          <p:cNvCxnSpPr>
            <a:cxnSpLocks/>
          </p:cNvCxnSpPr>
          <p:nvPr/>
        </p:nvCxnSpPr>
        <p:spPr>
          <a:xfrm>
            <a:off x="2133600" y="5289017"/>
            <a:ext cx="9891971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86FECBE9-E40F-0D53-3ECD-B0FEE2281682}"/>
              </a:ext>
            </a:extLst>
          </p:cNvPr>
          <p:cNvSpPr txBox="1"/>
          <p:nvPr/>
        </p:nvSpPr>
        <p:spPr>
          <a:xfrm>
            <a:off x="137214" y="5170363"/>
            <a:ext cx="2408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Base Layer</a:t>
            </a:r>
            <a:br>
              <a:rPr lang="en-US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(Bitcoin Core)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FC25E61-0F33-BEE7-BA2F-CE00579E8FE3}"/>
              </a:ext>
            </a:extLst>
          </p:cNvPr>
          <p:cNvCxnSpPr>
            <a:cxnSpLocks/>
          </p:cNvCxnSpPr>
          <p:nvPr/>
        </p:nvCxnSpPr>
        <p:spPr>
          <a:xfrm flipV="1">
            <a:off x="124255" y="4898087"/>
            <a:ext cx="11901316" cy="29925"/>
          </a:xfrm>
          <a:prstGeom prst="line">
            <a:avLst/>
          </a:prstGeom>
          <a:ln w="28575">
            <a:solidFill>
              <a:srgbClr val="F8C19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557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B38651-8AB6-47B8-9EDA-8A4950403778}"/>
              </a:ext>
            </a:extLst>
          </p:cNvPr>
          <p:cNvSpPr/>
          <p:nvPr/>
        </p:nvSpPr>
        <p:spPr>
          <a:xfrm>
            <a:off x="2621552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3BC2EB-814E-4F13-AF41-9512C0D3A543}"/>
              </a:ext>
            </a:extLst>
          </p:cNvPr>
          <p:cNvSpPr/>
          <p:nvPr/>
        </p:nvSpPr>
        <p:spPr>
          <a:xfrm>
            <a:off x="3151323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DA6AF3-295C-4223-B27D-74F2EAA18D6E}"/>
              </a:ext>
            </a:extLst>
          </p:cNvPr>
          <p:cNvSpPr/>
          <p:nvPr/>
        </p:nvSpPr>
        <p:spPr>
          <a:xfrm>
            <a:off x="3681094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D2848E-968E-4BC0-BBFE-256759C9986C}"/>
              </a:ext>
            </a:extLst>
          </p:cNvPr>
          <p:cNvSpPr/>
          <p:nvPr/>
        </p:nvSpPr>
        <p:spPr>
          <a:xfrm>
            <a:off x="4210865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AE89E0-0231-4AD3-AC3C-888ED8F51583}"/>
              </a:ext>
            </a:extLst>
          </p:cNvPr>
          <p:cNvSpPr/>
          <p:nvPr/>
        </p:nvSpPr>
        <p:spPr>
          <a:xfrm>
            <a:off x="4740636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B5A1C9-D679-45DD-97F8-2EE6A0516E45}"/>
              </a:ext>
            </a:extLst>
          </p:cNvPr>
          <p:cNvSpPr/>
          <p:nvPr/>
        </p:nvSpPr>
        <p:spPr>
          <a:xfrm>
            <a:off x="5270407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73764C-366B-421B-96BA-73A5C413CD06}"/>
              </a:ext>
            </a:extLst>
          </p:cNvPr>
          <p:cNvSpPr/>
          <p:nvPr/>
        </p:nvSpPr>
        <p:spPr>
          <a:xfrm>
            <a:off x="5843238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BA7703-6B28-44B0-ABA5-5E31705D3E4B}"/>
              </a:ext>
            </a:extLst>
          </p:cNvPr>
          <p:cNvSpPr/>
          <p:nvPr/>
        </p:nvSpPr>
        <p:spPr>
          <a:xfrm>
            <a:off x="6373009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3D56C0-9FB4-4860-8B51-6C3DFDEEE672}"/>
              </a:ext>
            </a:extLst>
          </p:cNvPr>
          <p:cNvSpPr/>
          <p:nvPr/>
        </p:nvSpPr>
        <p:spPr>
          <a:xfrm>
            <a:off x="6902780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F8675B-1953-43B1-8FE6-BDEB1699D60D}"/>
              </a:ext>
            </a:extLst>
          </p:cNvPr>
          <p:cNvSpPr/>
          <p:nvPr/>
        </p:nvSpPr>
        <p:spPr>
          <a:xfrm>
            <a:off x="7432551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219790-0C3A-462B-AA89-86B53E6C9522}"/>
              </a:ext>
            </a:extLst>
          </p:cNvPr>
          <p:cNvSpPr/>
          <p:nvPr/>
        </p:nvSpPr>
        <p:spPr>
          <a:xfrm>
            <a:off x="7962322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7EBE0F-4D8E-4A38-B1C2-13F38E553C08}"/>
              </a:ext>
            </a:extLst>
          </p:cNvPr>
          <p:cNvSpPr/>
          <p:nvPr/>
        </p:nvSpPr>
        <p:spPr>
          <a:xfrm>
            <a:off x="8492093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D7AA79-6248-493F-8D89-7C03B8D815DB}"/>
              </a:ext>
            </a:extLst>
          </p:cNvPr>
          <p:cNvSpPr/>
          <p:nvPr/>
        </p:nvSpPr>
        <p:spPr>
          <a:xfrm>
            <a:off x="9021864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0A1AE5-DE4F-4C33-B4B0-CA1032C1EC02}"/>
              </a:ext>
            </a:extLst>
          </p:cNvPr>
          <p:cNvSpPr/>
          <p:nvPr/>
        </p:nvSpPr>
        <p:spPr>
          <a:xfrm>
            <a:off x="9551635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BA95BC-B207-4320-9BEA-DD34FE4ACBF9}"/>
              </a:ext>
            </a:extLst>
          </p:cNvPr>
          <p:cNvSpPr/>
          <p:nvPr/>
        </p:nvSpPr>
        <p:spPr>
          <a:xfrm>
            <a:off x="10081406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57E083-FCCE-4D2E-8542-0CB725335650}"/>
              </a:ext>
            </a:extLst>
          </p:cNvPr>
          <p:cNvSpPr/>
          <p:nvPr/>
        </p:nvSpPr>
        <p:spPr>
          <a:xfrm>
            <a:off x="10611177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37A263-5A70-441F-BB03-82DD4E707619}"/>
              </a:ext>
            </a:extLst>
          </p:cNvPr>
          <p:cNvSpPr/>
          <p:nvPr/>
        </p:nvSpPr>
        <p:spPr>
          <a:xfrm>
            <a:off x="11140948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29077E-9CEE-47F7-AA4A-374F7AE94532}"/>
              </a:ext>
            </a:extLst>
          </p:cNvPr>
          <p:cNvSpPr/>
          <p:nvPr/>
        </p:nvSpPr>
        <p:spPr>
          <a:xfrm>
            <a:off x="2621552" y="5546382"/>
            <a:ext cx="377371" cy="53193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6DBC00-835C-4963-ABF2-452C3CD2ACC3}"/>
              </a:ext>
            </a:extLst>
          </p:cNvPr>
          <p:cNvSpPr/>
          <p:nvPr/>
        </p:nvSpPr>
        <p:spPr>
          <a:xfrm>
            <a:off x="3151323" y="5546382"/>
            <a:ext cx="377371" cy="16846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E62B81C-C3F5-4447-A926-90C0B822F8D7}"/>
              </a:ext>
            </a:extLst>
          </p:cNvPr>
          <p:cNvSpPr/>
          <p:nvPr/>
        </p:nvSpPr>
        <p:spPr>
          <a:xfrm>
            <a:off x="3681094" y="5546382"/>
            <a:ext cx="377371" cy="3902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4946A-B28D-4996-9331-F870EC4DFE56}"/>
              </a:ext>
            </a:extLst>
          </p:cNvPr>
          <p:cNvSpPr/>
          <p:nvPr/>
        </p:nvSpPr>
        <p:spPr>
          <a:xfrm>
            <a:off x="4210865" y="5546383"/>
            <a:ext cx="377371" cy="53193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573905-16B0-4BB0-8A69-29B234F4380A}"/>
              </a:ext>
            </a:extLst>
          </p:cNvPr>
          <p:cNvSpPr/>
          <p:nvPr/>
        </p:nvSpPr>
        <p:spPr>
          <a:xfrm>
            <a:off x="4740636" y="5546383"/>
            <a:ext cx="377371" cy="2963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1B1B99-B61C-4B18-8FFD-1F65B81E8D84}"/>
              </a:ext>
            </a:extLst>
          </p:cNvPr>
          <p:cNvSpPr/>
          <p:nvPr/>
        </p:nvSpPr>
        <p:spPr>
          <a:xfrm>
            <a:off x="5270407" y="5546382"/>
            <a:ext cx="377371" cy="70104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54872C-988F-4437-9158-C990E4E008D2}"/>
              </a:ext>
            </a:extLst>
          </p:cNvPr>
          <p:cNvSpPr/>
          <p:nvPr/>
        </p:nvSpPr>
        <p:spPr>
          <a:xfrm>
            <a:off x="5843238" y="5546383"/>
            <a:ext cx="377371" cy="247886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B43403-5750-451B-B7EE-62CE7F248CE7}"/>
              </a:ext>
            </a:extLst>
          </p:cNvPr>
          <p:cNvSpPr/>
          <p:nvPr/>
        </p:nvSpPr>
        <p:spPr>
          <a:xfrm>
            <a:off x="6373009" y="5546382"/>
            <a:ext cx="377371" cy="1747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A01951-7068-45AC-B8A7-A5B25F51EA14}"/>
              </a:ext>
            </a:extLst>
          </p:cNvPr>
          <p:cNvSpPr/>
          <p:nvPr/>
        </p:nvSpPr>
        <p:spPr>
          <a:xfrm>
            <a:off x="6902780" y="5546382"/>
            <a:ext cx="377371" cy="30243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8C8B9AC-872B-4D68-97A1-64A35AA25848}"/>
              </a:ext>
            </a:extLst>
          </p:cNvPr>
          <p:cNvSpPr/>
          <p:nvPr/>
        </p:nvSpPr>
        <p:spPr>
          <a:xfrm>
            <a:off x="7432551" y="5546382"/>
            <a:ext cx="377371" cy="75843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22B2CA6-5763-4B55-8BE6-2378F215E330}"/>
              </a:ext>
            </a:extLst>
          </p:cNvPr>
          <p:cNvSpPr/>
          <p:nvPr/>
        </p:nvSpPr>
        <p:spPr>
          <a:xfrm>
            <a:off x="7962322" y="5546382"/>
            <a:ext cx="377371" cy="22986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07C205D-7116-4BC3-B1AE-2DFA7C5D4E5D}"/>
              </a:ext>
            </a:extLst>
          </p:cNvPr>
          <p:cNvSpPr/>
          <p:nvPr/>
        </p:nvSpPr>
        <p:spPr>
          <a:xfrm>
            <a:off x="8492093" y="5546382"/>
            <a:ext cx="377371" cy="35084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0BF59C-C9AB-4221-98D8-44E6DBE68108}"/>
              </a:ext>
            </a:extLst>
          </p:cNvPr>
          <p:cNvSpPr/>
          <p:nvPr/>
        </p:nvSpPr>
        <p:spPr>
          <a:xfrm>
            <a:off x="9021864" y="5553872"/>
            <a:ext cx="377371" cy="57823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256965-B784-40AE-8F2F-E1CE9AAD9FF5}"/>
              </a:ext>
            </a:extLst>
          </p:cNvPr>
          <p:cNvSpPr/>
          <p:nvPr/>
        </p:nvSpPr>
        <p:spPr>
          <a:xfrm>
            <a:off x="9551635" y="5546383"/>
            <a:ext cx="377371" cy="13743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633C5F2-6520-4CBC-9159-E3D65DF6BFCE}"/>
              </a:ext>
            </a:extLst>
          </p:cNvPr>
          <p:cNvSpPr/>
          <p:nvPr/>
        </p:nvSpPr>
        <p:spPr>
          <a:xfrm>
            <a:off x="10081406" y="5546382"/>
            <a:ext cx="377371" cy="57133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23AC2B-7171-45E4-AB93-CB35EEB6D900}"/>
              </a:ext>
            </a:extLst>
          </p:cNvPr>
          <p:cNvSpPr/>
          <p:nvPr/>
        </p:nvSpPr>
        <p:spPr>
          <a:xfrm>
            <a:off x="10611177" y="5546383"/>
            <a:ext cx="377371" cy="45229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4F06CB-6941-4537-9C4E-E984AB8FCDCE}"/>
              </a:ext>
            </a:extLst>
          </p:cNvPr>
          <p:cNvSpPr/>
          <p:nvPr/>
        </p:nvSpPr>
        <p:spPr>
          <a:xfrm>
            <a:off x="11140948" y="5546383"/>
            <a:ext cx="377371" cy="61975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6AE2E5D-1E92-44C9-ABF6-E16CEBC089E5}"/>
              </a:ext>
            </a:extLst>
          </p:cNvPr>
          <p:cNvCxnSpPr>
            <a:cxnSpLocks/>
          </p:cNvCxnSpPr>
          <p:nvPr/>
        </p:nvCxnSpPr>
        <p:spPr>
          <a:xfrm>
            <a:off x="2133600" y="5289017"/>
            <a:ext cx="9891971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BF2F1757-5F57-4758-9944-B8C5205AF5B7}"/>
              </a:ext>
            </a:extLst>
          </p:cNvPr>
          <p:cNvSpPr/>
          <p:nvPr/>
        </p:nvSpPr>
        <p:spPr>
          <a:xfrm>
            <a:off x="2621552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9BB48D-C265-42BD-B2DA-DE451DE70C25}"/>
              </a:ext>
            </a:extLst>
          </p:cNvPr>
          <p:cNvSpPr/>
          <p:nvPr/>
        </p:nvSpPr>
        <p:spPr>
          <a:xfrm>
            <a:off x="3151323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4F024B3-6A10-4CEA-9407-38C35BE3E184}"/>
              </a:ext>
            </a:extLst>
          </p:cNvPr>
          <p:cNvSpPr/>
          <p:nvPr/>
        </p:nvSpPr>
        <p:spPr>
          <a:xfrm>
            <a:off x="3681094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0E43CC0-9376-47DD-9944-6350D8E3CE15}"/>
              </a:ext>
            </a:extLst>
          </p:cNvPr>
          <p:cNvSpPr/>
          <p:nvPr/>
        </p:nvSpPr>
        <p:spPr>
          <a:xfrm>
            <a:off x="4210865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09E53B-1231-4251-8545-6472EFA8C36B}"/>
              </a:ext>
            </a:extLst>
          </p:cNvPr>
          <p:cNvSpPr/>
          <p:nvPr/>
        </p:nvSpPr>
        <p:spPr>
          <a:xfrm>
            <a:off x="4740636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0244138-A3A4-4C4D-8DB1-A5C51A79B0DE}"/>
              </a:ext>
            </a:extLst>
          </p:cNvPr>
          <p:cNvSpPr/>
          <p:nvPr/>
        </p:nvSpPr>
        <p:spPr>
          <a:xfrm>
            <a:off x="5270407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C3638E9-17F6-45F7-A61E-D455D15EF2F9}"/>
              </a:ext>
            </a:extLst>
          </p:cNvPr>
          <p:cNvSpPr/>
          <p:nvPr/>
        </p:nvSpPr>
        <p:spPr>
          <a:xfrm>
            <a:off x="5843238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C621C02-F7CB-4084-B2B8-C019CA25D650}"/>
              </a:ext>
            </a:extLst>
          </p:cNvPr>
          <p:cNvSpPr/>
          <p:nvPr/>
        </p:nvSpPr>
        <p:spPr>
          <a:xfrm>
            <a:off x="6373009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992E659-8EFD-4FC8-B6CC-232AEFEEBA84}"/>
              </a:ext>
            </a:extLst>
          </p:cNvPr>
          <p:cNvSpPr/>
          <p:nvPr/>
        </p:nvSpPr>
        <p:spPr>
          <a:xfrm>
            <a:off x="6902780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FA9A7BC-37E5-4E23-A130-9D4EFE774F00}"/>
              </a:ext>
            </a:extLst>
          </p:cNvPr>
          <p:cNvSpPr/>
          <p:nvPr/>
        </p:nvSpPr>
        <p:spPr>
          <a:xfrm>
            <a:off x="7432551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4472DDF-751B-4BB9-BA81-DE8B90D1CB31}"/>
              </a:ext>
            </a:extLst>
          </p:cNvPr>
          <p:cNvSpPr/>
          <p:nvPr/>
        </p:nvSpPr>
        <p:spPr>
          <a:xfrm>
            <a:off x="7962322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29E63CC-6551-4CA3-B1FD-8CB678E2F02B}"/>
              </a:ext>
            </a:extLst>
          </p:cNvPr>
          <p:cNvSpPr/>
          <p:nvPr/>
        </p:nvSpPr>
        <p:spPr>
          <a:xfrm>
            <a:off x="8492093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3C2FBF9-22E7-4B37-84B0-E76519C8E19B}"/>
              </a:ext>
            </a:extLst>
          </p:cNvPr>
          <p:cNvSpPr/>
          <p:nvPr/>
        </p:nvSpPr>
        <p:spPr>
          <a:xfrm>
            <a:off x="9021864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57A2C3E-DDE3-41D5-B7B3-0ABCC564F6D3}"/>
              </a:ext>
            </a:extLst>
          </p:cNvPr>
          <p:cNvSpPr/>
          <p:nvPr/>
        </p:nvSpPr>
        <p:spPr>
          <a:xfrm>
            <a:off x="9551635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D3A5FB-4DF9-4522-8BDD-E372E3CBC355}"/>
              </a:ext>
            </a:extLst>
          </p:cNvPr>
          <p:cNvSpPr/>
          <p:nvPr/>
        </p:nvSpPr>
        <p:spPr>
          <a:xfrm>
            <a:off x="10081406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8562E8F-473C-4077-8134-EDEDFD8B0F45}"/>
              </a:ext>
            </a:extLst>
          </p:cNvPr>
          <p:cNvSpPr/>
          <p:nvPr/>
        </p:nvSpPr>
        <p:spPr>
          <a:xfrm>
            <a:off x="10611177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C6220EB-62C3-4B3E-9F94-6C3F7A4031DD}"/>
              </a:ext>
            </a:extLst>
          </p:cNvPr>
          <p:cNvSpPr/>
          <p:nvPr/>
        </p:nvSpPr>
        <p:spPr>
          <a:xfrm>
            <a:off x="11140948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82FF067-0339-4826-A147-AA68E757B4E6}"/>
              </a:ext>
            </a:extLst>
          </p:cNvPr>
          <p:cNvSpPr/>
          <p:nvPr/>
        </p:nvSpPr>
        <p:spPr>
          <a:xfrm>
            <a:off x="2621552" y="2331634"/>
            <a:ext cx="377371" cy="136534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4400C35-7A1B-446F-B91B-2CDC13914E0A}"/>
              </a:ext>
            </a:extLst>
          </p:cNvPr>
          <p:cNvSpPr/>
          <p:nvPr/>
        </p:nvSpPr>
        <p:spPr>
          <a:xfrm>
            <a:off x="3151323" y="2331634"/>
            <a:ext cx="377371" cy="158713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6FE193E-3468-466E-8900-8A9E35AD5B72}"/>
              </a:ext>
            </a:extLst>
          </p:cNvPr>
          <p:cNvSpPr/>
          <p:nvPr/>
        </p:nvSpPr>
        <p:spPr>
          <a:xfrm>
            <a:off x="3681094" y="2331635"/>
            <a:ext cx="377371" cy="80843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7E45732-F5CC-4C51-A9E4-BAD82DA2EB82}"/>
              </a:ext>
            </a:extLst>
          </p:cNvPr>
          <p:cNvSpPr/>
          <p:nvPr/>
        </p:nvSpPr>
        <p:spPr>
          <a:xfrm>
            <a:off x="4210865" y="2331634"/>
            <a:ext cx="377371" cy="148145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59CA8F7-0565-49BD-AB91-BD5A74B76A46}"/>
              </a:ext>
            </a:extLst>
          </p:cNvPr>
          <p:cNvSpPr/>
          <p:nvPr/>
        </p:nvSpPr>
        <p:spPr>
          <a:xfrm>
            <a:off x="4740636" y="2331634"/>
            <a:ext cx="377371" cy="117955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2727E16-2776-4373-B17F-A0646319890E}"/>
              </a:ext>
            </a:extLst>
          </p:cNvPr>
          <p:cNvSpPr/>
          <p:nvPr/>
        </p:nvSpPr>
        <p:spPr>
          <a:xfrm>
            <a:off x="5270407" y="2331634"/>
            <a:ext cx="377371" cy="86876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6D4C8E4-B016-4D32-9A11-D4CF0D139A2C}"/>
              </a:ext>
            </a:extLst>
          </p:cNvPr>
          <p:cNvSpPr/>
          <p:nvPr/>
        </p:nvSpPr>
        <p:spPr>
          <a:xfrm>
            <a:off x="5843238" y="2331634"/>
            <a:ext cx="377371" cy="6923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5401CFB-070F-42E0-AEC5-C3C36C0ECC17}"/>
              </a:ext>
            </a:extLst>
          </p:cNvPr>
          <p:cNvSpPr/>
          <p:nvPr/>
        </p:nvSpPr>
        <p:spPr>
          <a:xfrm>
            <a:off x="6373009" y="2331634"/>
            <a:ext cx="377371" cy="148145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8A7E968-4568-4C9B-ACC6-EE06F21EE13C}"/>
              </a:ext>
            </a:extLst>
          </p:cNvPr>
          <p:cNvSpPr/>
          <p:nvPr/>
        </p:nvSpPr>
        <p:spPr>
          <a:xfrm>
            <a:off x="6902780" y="2331634"/>
            <a:ext cx="377371" cy="86876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716804A-2588-4F52-9D9A-BDBCBEC12511}"/>
              </a:ext>
            </a:extLst>
          </p:cNvPr>
          <p:cNvSpPr/>
          <p:nvPr/>
        </p:nvSpPr>
        <p:spPr>
          <a:xfrm>
            <a:off x="7432551" y="2331634"/>
            <a:ext cx="377371" cy="139744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BBD8DD-8783-4422-80A6-B58A29941A34}"/>
              </a:ext>
            </a:extLst>
          </p:cNvPr>
          <p:cNvSpPr/>
          <p:nvPr/>
        </p:nvSpPr>
        <p:spPr>
          <a:xfrm>
            <a:off x="7962322" y="2331634"/>
            <a:ext cx="377371" cy="86876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2FAA276-CF36-44BC-94C4-60445FE3F211}"/>
              </a:ext>
            </a:extLst>
          </p:cNvPr>
          <p:cNvSpPr/>
          <p:nvPr/>
        </p:nvSpPr>
        <p:spPr>
          <a:xfrm>
            <a:off x="8492093" y="2331634"/>
            <a:ext cx="377371" cy="136534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94D7C7F-9EEA-4108-B25C-2A5AE59A8BD0}"/>
              </a:ext>
            </a:extLst>
          </p:cNvPr>
          <p:cNvSpPr/>
          <p:nvPr/>
        </p:nvSpPr>
        <p:spPr>
          <a:xfrm>
            <a:off x="9021864" y="2331634"/>
            <a:ext cx="377371" cy="104251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7C49219-3690-43BF-B1DA-DE37297629E6}"/>
              </a:ext>
            </a:extLst>
          </p:cNvPr>
          <p:cNvSpPr/>
          <p:nvPr/>
        </p:nvSpPr>
        <p:spPr>
          <a:xfrm>
            <a:off x="9551635" y="2331634"/>
            <a:ext cx="377371" cy="144098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76D7125-2E39-44F8-817D-F30FA23C03D9}"/>
              </a:ext>
            </a:extLst>
          </p:cNvPr>
          <p:cNvSpPr/>
          <p:nvPr/>
        </p:nvSpPr>
        <p:spPr>
          <a:xfrm>
            <a:off x="10081406" y="2331634"/>
            <a:ext cx="377371" cy="148145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3851D77-D0A9-4B6B-9F25-802361E63D3B}"/>
              </a:ext>
            </a:extLst>
          </p:cNvPr>
          <p:cNvSpPr/>
          <p:nvPr/>
        </p:nvSpPr>
        <p:spPr>
          <a:xfrm>
            <a:off x="10611177" y="2331634"/>
            <a:ext cx="377371" cy="136534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9510967-146D-4FD8-9685-E586B1BD5C64}"/>
              </a:ext>
            </a:extLst>
          </p:cNvPr>
          <p:cNvSpPr/>
          <p:nvPr/>
        </p:nvSpPr>
        <p:spPr>
          <a:xfrm>
            <a:off x="11670719" y="1713645"/>
            <a:ext cx="2345558" cy="3321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C510EB5-13B8-48B9-8FD7-F94497B73ADB}"/>
              </a:ext>
            </a:extLst>
          </p:cNvPr>
          <p:cNvSpPr/>
          <p:nvPr/>
        </p:nvSpPr>
        <p:spPr>
          <a:xfrm>
            <a:off x="11140948" y="2331635"/>
            <a:ext cx="377371" cy="74267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19E838-B532-4058-B6C2-141C198C0C41}"/>
              </a:ext>
            </a:extLst>
          </p:cNvPr>
          <p:cNvSpPr txBox="1"/>
          <p:nvPr/>
        </p:nvSpPr>
        <p:spPr>
          <a:xfrm>
            <a:off x="137214" y="5170363"/>
            <a:ext cx="2408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Base Layer</a:t>
            </a:r>
            <a:br>
              <a:rPr lang="en-US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(Bitcoin Core)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5DC4B08-F529-46DE-AE77-D68D7D55095B}"/>
              </a:ext>
            </a:extLst>
          </p:cNvPr>
          <p:cNvSpPr/>
          <p:nvPr/>
        </p:nvSpPr>
        <p:spPr>
          <a:xfrm>
            <a:off x="8692038" y="222105"/>
            <a:ext cx="377371" cy="365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3EAACC-39CE-48B2-A2F5-963CFCF5C7D3}"/>
              </a:ext>
            </a:extLst>
          </p:cNvPr>
          <p:cNvSpPr/>
          <p:nvPr/>
        </p:nvSpPr>
        <p:spPr>
          <a:xfrm>
            <a:off x="10270091" y="137901"/>
            <a:ext cx="377371" cy="64109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522AD07-B14E-41EA-8562-9060CEAD4732}"/>
              </a:ext>
            </a:extLst>
          </p:cNvPr>
          <p:cNvSpPr txBox="1"/>
          <p:nvPr/>
        </p:nvSpPr>
        <p:spPr>
          <a:xfrm>
            <a:off x="9173871" y="103181"/>
            <a:ext cx="1212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Block Header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72383B4-B830-4402-8D81-E8983385CB7A}"/>
              </a:ext>
            </a:extLst>
          </p:cNvPr>
          <p:cNvSpPr txBox="1"/>
          <p:nvPr/>
        </p:nvSpPr>
        <p:spPr>
          <a:xfrm>
            <a:off x="10708134" y="93784"/>
            <a:ext cx="1404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List of transactions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EFB47E5-88D7-42C9-8BF1-D31A4414D666}"/>
              </a:ext>
            </a:extLst>
          </p:cNvPr>
          <p:cNvCxnSpPr>
            <a:cxnSpLocks/>
          </p:cNvCxnSpPr>
          <p:nvPr/>
        </p:nvCxnSpPr>
        <p:spPr>
          <a:xfrm>
            <a:off x="2133600" y="2074269"/>
            <a:ext cx="9891971" cy="0"/>
          </a:xfrm>
          <a:prstGeom prst="line">
            <a:avLst/>
          </a:prstGeom>
          <a:ln w="5715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37ADD63-248F-40E0-891F-EDA23B0DEC3A}"/>
              </a:ext>
            </a:extLst>
          </p:cNvPr>
          <p:cNvSpPr/>
          <p:nvPr/>
        </p:nvSpPr>
        <p:spPr>
          <a:xfrm>
            <a:off x="8492093" y="60325"/>
            <a:ext cx="3533478" cy="8428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97C4763-84A2-4D82-A0B9-C65C56FCECBC}"/>
              </a:ext>
            </a:extLst>
          </p:cNvPr>
          <p:cNvCxnSpPr>
            <a:cxnSpLocks/>
          </p:cNvCxnSpPr>
          <p:nvPr/>
        </p:nvCxnSpPr>
        <p:spPr>
          <a:xfrm>
            <a:off x="10081406" y="115599"/>
            <a:ext cx="0" cy="751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ACD83EC-FFE2-419F-A594-B1941B39E2C1}"/>
              </a:ext>
            </a:extLst>
          </p:cNvPr>
          <p:cNvSpPr txBox="1"/>
          <p:nvPr/>
        </p:nvSpPr>
        <p:spPr>
          <a:xfrm>
            <a:off x="3814828" y="1227318"/>
            <a:ext cx="156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January 2021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FD45CE7-F095-4AE2-8579-E476AE9F6928}"/>
              </a:ext>
            </a:extLst>
          </p:cNvPr>
          <p:cNvSpPr txBox="1"/>
          <p:nvPr/>
        </p:nvSpPr>
        <p:spPr>
          <a:xfrm>
            <a:off x="5575305" y="1214688"/>
            <a:ext cx="203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February 2021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F75B2D1-943C-414C-A276-19DC4CE46D45}"/>
              </a:ext>
            </a:extLst>
          </p:cNvPr>
          <p:cNvSpPr txBox="1"/>
          <p:nvPr/>
        </p:nvSpPr>
        <p:spPr>
          <a:xfrm>
            <a:off x="7432551" y="1209332"/>
            <a:ext cx="203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March 2021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4AAE12E-9800-4F7C-B599-E25A431F11BA}"/>
              </a:ext>
            </a:extLst>
          </p:cNvPr>
          <p:cNvSpPr txBox="1"/>
          <p:nvPr/>
        </p:nvSpPr>
        <p:spPr>
          <a:xfrm>
            <a:off x="1744825" y="1214637"/>
            <a:ext cx="179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December 2020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FE88991-6CBA-4C0B-829F-F4EEA166954D}"/>
              </a:ext>
            </a:extLst>
          </p:cNvPr>
          <p:cNvSpPr txBox="1"/>
          <p:nvPr/>
        </p:nvSpPr>
        <p:spPr>
          <a:xfrm>
            <a:off x="9289797" y="1197249"/>
            <a:ext cx="203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April 2021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B429B36-26AC-49E4-AB56-682AF343397A}"/>
              </a:ext>
            </a:extLst>
          </p:cNvPr>
          <p:cNvSpPr/>
          <p:nvPr/>
        </p:nvSpPr>
        <p:spPr>
          <a:xfrm>
            <a:off x="703462" y="1502604"/>
            <a:ext cx="1701427" cy="2688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A68B585-DECB-41E1-862F-EDDB143B45C5}"/>
              </a:ext>
            </a:extLst>
          </p:cNvPr>
          <p:cNvSpPr txBox="1"/>
          <p:nvPr/>
        </p:nvSpPr>
        <p:spPr>
          <a:xfrm>
            <a:off x="206253" y="2191899"/>
            <a:ext cx="2152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Layer 2</a:t>
            </a:r>
            <a:br>
              <a:rPr lang="en-US" sz="2800" dirty="0">
                <a:solidFill>
                  <a:srgbClr val="00B0F0"/>
                </a:solidFill>
              </a:rPr>
            </a:br>
            <a:r>
              <a:rPr lang="en-US" sz="2800" dirty="0">
                <a:solidFill>
                  <a:srgbClr val="00B0F0"/>
                </a:solidFill>
              </a:rPr>
              <a:t>(Bit-Monero)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C05707C-21AF-41F5-AA77-A1AA010F75E9}"/>
              </a:ext>
            </a:extLst>
          </p:cNvPr>
          <p:cNvCxnSpPr>
            <a:cxnSpLocks/>
          </p:cNvCxnSpPr>
          <p:nvPr/>
        </p:nvCxnSpPr>
        <p:spPr>
          <a:xfrm flipV="1">
            <a:off x="137214" y="1568928"/>
            <a:ext cx="11901316" cy="29925"/>
          </a:xfrm>
          <a:prstGeom prst="line">
            <a:avLst/>
          </a:prstGeom>
          <a:ln w="28575">
            <a:solidFill>
              <a:srgbClr val="F8C19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DF249E7-1CF3-4A29-9910-8B3F6109AEF8}"/>
              </a:ext>
            </a:extLst>
          </p:cNvPr>
          <p:cNvCxnSpPr>
            <a:cxnSpLocks/>
          </p:cNvCxnSpPr>
          <p:nvPr/>
        </p:nvCxnSpPr>
        <p:spPr>
          <a:xfrm flipV="1">
            <a:off x="124255" y="4898087"/>
            <a:ext cx="11901316" cy="29925"/>
          </a:xfrm>
          <a:prstGeom prst="line">
            <a:avLst/>
          </a:prstGeom>
          <a:ln w="28575">
            <a:solidFill>
              <a:srgbClr val="F8C19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F087AC4-9064-444D-B0BC-018DC7EF9505}"/>
              </a:ext>
            </a:extLst>
          </p:cNvPr>
          <p:cNvCxnSpPr>
            <a:cxnSpLocks/>
          </p:cNvCxnSpPr>
          <p:nvPr/>
        </p:nvCxnSpPr>
        <p:spPr>
          <a:xfrm flipV="1">
            <a:off x="206253" y="1208651"/>
            <a:ext cx="11985747" cy="50288"/>
          </a:xfrm>
          <a:prstGeom prst="line">
            <a:avLst/>
          </a:prstGeom>
          <a:ln w="28575">
            <a:solidFill>
              <a:srgbClr val="F8C19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2">
            <a:extLst>
              <a:ext uri="{FF2B5EF4-FFF2-40B4-BE49-F238E27FC236}">
                <a16:creationId xmlns:a16="http://schemas.microsoft.com/office/drawing/2014/main" id="{1E545C8B-F922-4191-8FF3-25EFED034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0710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DCDC8E1-0359-11E4-259B-C0D3E40EEFAB}"/>
              </a:ext>
            </a:extLst>
          </p:cNvPr>
          <p:cNvSpPr txBox="1">
            <a:spLocks/>
          </p:cNvSpPr>
          <p:nvPr/>
        </p:nvSpPr>
        <p:spPr>
          <a:xfrm>
            <a:off x="137214" y="58280"/>
            <a:ext cx="3391480" cy="1090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How it 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393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B38651-8AB6-47B8-9EDA-8A4950403778}"/>
              </a:ext>
            </a:extLst>
          </p:cNvPr>
          <p:cNvSpPr/>
          <p:nvPr/>
        </p:nvSpPr>
        <p:spPr>
          <a:xfrm>
            <a:off x="2621552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3BC2EB-814E-4F13-AF41-9512C0D3A543}"/>
              </a:ext>
            </a:extLst>
          </p:cNvPr>
          <p:cNvSpPr/>
          <p:nvPr/>
        </p:nvSpPr>
        <p:spPr>
          <a:xfrm>
            <a:off x="3151323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DA6AF3-295C-4223-B27D-74F2EAA18D6E}"/>
              </a:ext>
            </a:extLst>
          </p:cNvPr>
          <p:cNvSpPr/>
          <p:nvPr/>
        </p:nvSpPr>
        <p:spPr>
          <a:xfrm>
            <a:off x="3681094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D2848E-968E-4BC0-BBFE-256759C9986C}"/>
              </a:ext>
            </a:extLst>
          </p:cNvPr>
          <p:cNvSpPr/>
          <p:nvPr/>
        </p:nvSpPr>
        <p:spPr>
          <a:xfrm>
            <a:off x="4210865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AE89E0-0231-4AD3-AC3C-888ED8F51583}"/>
              </a:ext>
            </a:extLst>
          </p:cNvPr>
          <p:cNvSpPr/>
          <p:nvPr/>
        </p:nvSpPr>
        <p:spPr>
          <a:xfrm>
            <a:off x="4740636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B5A1C9-D679-45DD-97F8-2EE6A0516E45}"/>
              </a:ext>
            </a:extLst>
          </p:cNvPr>
          <p:cNvSpPr/>
          <p:nvPr/>
        </p:nvSpPr>
        <p:spPr>
          <a:xfrm>
            <a:off x="5270407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73764C-366B-421B-96BA-73A5C413CD06}"/>
              </a:ext>
            </a:extLst>
          </p:cNvPr>
          <p:cNvSpPr/>
          <p:nvPr/>
        </p:nvSpPr>
        <p:spPr>
          <a:xfrm>
            <a:off x="5843238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BA7703-6B28-44B0-ABA5-5E31705D3E4B}"/>
              </a:ext>
            </a:extLst>
          </p:cNvPr>
          <p:cNvSpPr/>
          <p:nvPr/>
        </p:nvSpPr>
        <p:spPr>
          <a:xfrm>
            <a:off x="6373009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3D56C0-9FB4-4860-8B51-6C3DFDEEE672}"/>
              </a:ext>
            </a:extLst>
          </p:cNvPr>
          <p:cNvSpPr/>
          <p:nvPr/>
        </p:nvSpPr>
        <p:spPr>
          <a:xfrm>
            <a:off x="6902780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F8675B-1953-43B1-8FE6-BDEB1699D60D}"/>
              </a:ext>
            </a:extLst>
          </p:cNvPr>
          <p:cNvSpPr/>
          <p:nvPr/>
        </p:nvSpPr>
        <p:spPr>
          <a:xfrm>
            <a:off x="7432551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219790-0C3A-462B-AA89-86B53E6C9522}"/>
              </a:ext>
            </a:extLst>
          </p:cNvPr>
          <p:cNvSpPr/>
          <p:nvPr/>
        </p:nvSpPr>
        <p:spPr>
          <a:xfrm>
            <a:off x="7962322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7EBE0F-4D8E-4A38-B1C2-13F38E553C08}"/>
              </a:ext>
            </a:extLst>
          </p:cNvPr>
          <p:cNvSpPr/>
          <p:nvPr/>
        </p:nvSpPr>
        <p:spPr>
          <a:xfrm>
            <a:off x="8492093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D7AA79-6248-493F-8D89-7C03B8D815DB}"/>
              </a:ext>
            </a:extLst>
          </p:cNvPr>
          <p:cNvSpPr/>
          <p:nvPr/>
        </p:nvSpPr>
        <p:spPr>
          <a:xfrm>
            <a:off x="9021864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0A1AE5-DE4F-4C33-B4B0-CA1032C1EC02}"/>
              </a:ext>
            </a:extLst>
          </p:cNvPr>
          <p:cNvSpPr/>
          <p:nvPr/>
        </p:nvSpPr>
        <p:spPr>
          <a:xfrm>
            <a:off x="9551635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BA95BC-B207-4320-9BEA-DD34FE4ACBF9}"/>
              </a:ext>
            </a:extLst>
          </p:cNvPr>
          <p:cNvSpPr/>
          <p:nvPr/>
        </p:nvSpPr>
        <p:spPr>
          <a:xfrm>
            <a:off x="10081406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57E083-FCCE-4D2E-8542-0CB725335650}"/>
              </a:ext>
            </a:extLst>
          </p:cNvPr>
          <p:cNvSpPr/>
          <p:nvPr/>
        </p:nvSpPr>
        <p:spPr>
          <a:xfrm>
            <a:off x="10611177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37A263-5A70-441F-BB03-82DD4E707619}"/>
              </a:ext>
            </a:extLst>
          </p:cNvPr>
          <p:cNvSpPr/>
          <p:nvPr/>
        </p:nvSpPr>
        <p:spPr>
          <a:xfrm>
            <a:off x="11140948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29077E-9CEE-47F7-AA4A-374F7AE94532}"/>
              </a:ext>
            </a:extLst>
          </p:cNvPr>
          <p:cNvSpPr/>
          <p:nvPr/>
        </p:nvSpPr>
        <p:spPr>
          <a:xfrm>
            <a:off x="2621552" y="5546382"/>
            <a:ext cx="377371" cy="53193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6DBC00-835C-4963-ABF2-452C3CD2ACC3}"/>
              </a:ext>
            </a:extLst>
          </p:cNvPr>
          <p:cNvSpPr/>
          <p:nvPr/>
        </p:nvSpPr>
        <p:spPr>
          <a:xfrm>
            <a:off x="3151323" y="5546382"/>
            <a:ext cx="377371" cy="16846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E62B81C-C3F5-4447-A926-90C0B822F8D7}"/>
              </a:ext>
            </a:extLst>
          </p:cNvPr>
          <p:cNvSpPr/>
          <p:nvPr/>
        </p:nvSpPr>
        <p:spPr>
          <a:xfrm>
            <a:off x="3681094" y="5546382"/>
            <a:ext cx="377371" cy="3902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4946A-B28D-4996-9331-F870EC4DFE56}"/>
              </a:ext>
            </a:extLst>
          </p:cNvPr>
          <p:cNvSpPr/>
          <p:nvPr/>
        </p:nvSpPr>
        <p:spPr>
          <a:xfrm>
            <a:off x="4210865" y="5546383"/>
            <a:ext cx="377371" cy="53193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573905-16B0-4BB0-8A69-29B234F4380A}"/>
              </a:ext>
            </a:extLst>
          </p:cNvPr>
          <p:cNvSpPr/>
          <p:nvPr/>
        </p:nvSpPr>
        <p:spPr>
          <a:xfrm>
            <a:off x="4740636" y="5546383"/>
            <a:ext cx="377371" cy="2963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1B1B99-B61C-4B18-8FFD-1F65B81E8D84}"/>
              </a:ext>
            </a:extLst>
          </p:cNvPr>
          <p:cNvSpPr/>
          <p:nvPr/>
        </p:nvSpPr>
        <p:spPr>
          <a:xfrm>
            <a:off x="5270407" y="5546382"/>
            <a:ext cx="377371" cy="70104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54872C-988F-4437-9158-C990E4E008D2}"/>
              </a:ext>
            </a:extLst>
          </p:cNvPr>
          <p:cNvSpPr/>
          <p:nvPr/>
        </p:nvSpPr>
        <p:spPr>
          <a:xfrm>
            <a:off x="5843238" y="5546383"/>
            <a:ext cx="377371" cy="247886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B43403-5750-451B-B7EE-62CE7F248CE7}"/>
              </a:ext>
            </a:extLst>
          </p:cNvPr>
          <p:cNvSpPr/>
          <p:nvPr/>
        </p:nvSpPr>
        <p:spPr>
          <a:xfrm>
            <a:off x="6373009" y="5546382"/>
            <a:ext cx="377371" cy="1747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A01951-7068-45AC-B8A7-A5B25F51EA14}"/>
              </a:ext>
            </a:extLst>
          </p:cNvPr>
          <p:cNvSpPr/>
          <p:nvPr/>
        </p:nvSpPr>
        <p:spPr>
          <a:xfrm>
            <a:off x="6902780" y="5546382"/>
            <a:ext cx="377371" cy="30243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8C8B9AC-872B-4D68-97A1-64A35AA25848}"/>
              </a:ext>
            </a:extLst>
          </p:cNvPr>
          <p:cNvSpPr/>
          <p:nvPr/>
        </p:nvSpPr>
        <p:spPr>
          <a:xfrm>
            <a:off x="7432551" y="5546382"/>
            <a:ext cx="377371" cy="75843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22B2CA6-5763-4B55-8BE6-2378F215E330}"/>
              </a:ext>
            </a:extLst>
          </p:cNvPr>
          <p:cNvSpPr/>
          <p:nvPr/>
        </p:nvSpPr>
        <p:spPr>
          <a:xfrm>
            <a:off x="7962322" y="5546382"/>
            <a:ext cx="377371" cy="22986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07C205D-7116-4BC3-B1AE-2DFA7C5D4E5D}"/>
              </a:ext>
            </a:extLst>
          </p:cNvPr>
          <p:cNvSpPr/>
          <p:nvPr/>
        </p:nvSpPr>
        <p:spPr>
          <a:xfrm>
            <a:off x="8492093" y="5546382"/>
            <a:ext cx="377371" cy="35084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0BF59C-C9AB-4221-98D8-44E6DBE68108}"/>
              </a:ext>
            </a:extLst>
          </p:cNvPr>
          <p:cNvSpPr/>
          <p:nvPr/>
        </p:nvSpPr>
        <p:spPr>
          <a:xfrm>
            <a:off x="9021864" y="5553872"/>
            <a:ext cx="377371" cy="57823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256965-B784-40AE-8F2F-E1CE9AAD9FF5}"/>
              </a:ext>
            </a:extLst>
          </p:cNvPr>
          <p:cNvSpPr/>
          <p:nvPr/>
        </p:nvSpPr>
        <p:spPr>
          <a:xfrm>
            <a:off x="9551635" y="5546383"/>
            <a:ext cx="377371" cy="13743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633C5F2-6520-4CBC-9159-E3D65DF6BFCE}"/>
              </a:ext>
            </a:extLst>
          </p:cNvPr>
          <p:cNvSpPr/>
          <p:nvPr/>
        </p:nvSpPr>
        <p:spPr>
          <a:xfrm>
            <a:off x="10081406" y="5546382"/>
            <a:ext cx="377371" cy="57133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23AC2B-7171-45E4-AB93-CB35EEB6D900}"/>
              </a:ext>
            </a:extLst>
          </p:cNvPr>
          <p:cNvSpPr/>
          <p:nvPr/>
        </p:nvSpPr>
        <p:spPr>
          <a:xfrm>
            <a:off x="10611177" y="5546383"/>
            <a:ext cx="377371" cy="45229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4F06CB-6941-4537-9C4E-E984AB8FCDCE}"/>
              </a:ext>
            </a:extLst>
          </p:cNvPr>
          <p:cNvSpPr/>
          <p:nvPr/>
        </p:nvSpPr>
        <p:spPr>
          <a:xfrm>
            <a:off x="11140948" y="5546383"/>
            <a:ext cx="377371" cy="61975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6AE2E5D-1E92-44C9-ABF6-E16CEBC089E5}"/>
              </a:ext>
            </a:extLst>
          </p:cNvPr>
          <p:cNvCxnSpPr>
            <a:cxnSpLocks/>
          </p:cNvCxnSpPr>
          <p:nvPr/>
        </p:nvCxnSpPr>
        <p:spPr>
          <a:xfrm>
            <a:off x="2133600" y="5289017"/>
            <a:ext cx="9891971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BF2F1757-5F57-4758-9944-B8C5205AF5B7}"/>
              </a:ext>
            </a:extLst>
          </p:cNvPr>
          <p:cNvSpPr/>
          <p:nvPr/>
        </p:nvSpPr>
        <p:spPr>
          <a:xfrm>
            <a:off x="2621552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9BB48D-C265-42BD-B2DA-DE451DE70C25}"/>
              </a:ext>
            </a:extLst>
          </p:cNvPr>
          <p:cNvSpPr/>
          <p:nvPr/>
        </p:nvSpPr>
        <p:spPr>
          <a:xfrm>
            <a:off x="3151323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4F024B3-6A10-4CEA-9407-38C35BE3E184}"/>
              </a:ext>
            </a:extLst>
          </p:cNvPr>
          <p:cNvSpPr/>
          <p:nvPr/>
        </p:nvSpPr>
        <p:spPr>
          <a:xfrm>
            <a:off x="3681094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0E43CC0-9376-47DD-9944-6350D8E3CE15}"/>
              </a:ext>
            </a:extLst>
          </p:cNvPr>
          <p:cNvSpPr/>
          <p:nvPr/>
        </p:nvSpPr>
        <p:spPr>
          <a:xfrm>
            <a:off x="4210865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09E53B-1231-4251-8545-6472EFA8C36B}"/>
              </a:ext>
            </a:extLst>
          </p:cNvPr>
          <p:cNvSpPr/>
          <p:nvPr/>
        </p:nvSpPr>
        <p:spPr>
          <a:xfrm>
            <a:off x="4740636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0244138-A3A4-4C4D-8DB1-A5C51A79B0DE}"/>
              </a:ext>
            </a:extLst>
          </p:cNvPr>
          <p:cNvSpPr/>
          <p:nvPr/>
        </p:nvSpPr>
        <p:spPr>
          <a:xfrm>
            <a:off x="5270407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C3638E9-17F6-45F7-A61E-D455D15EF2F9}"/>
              </a:ext>
            </a:extLst>
          </p:cNvPr>
          <p:cNvSpPr/>
          <p:nvPr/>
        </p:nvSpPr>
        <p:spPr>
          <a:xfrm>
            <a:off x="5843238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C621C02-F7CB-4084-B2B8-C019CA25D650}"/>
              </a:ext>
            </a:extLst>
          </p:cNvPr>
          <p:cNvSpPr/>
          <p:nvPr/>
        </p:nvSpPr>
        <p:spPr>
          <a:xfrm>
            <a:off x="6373009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992E659-8EFD-4FC8-B6CC-232AEFEEBA84}"/>
              </a:ext>
            </a:extLst>
          </p:cNvPr>
          <p:cNvSpPr/>
          <p:nvPr/>
        </p:nvSpPr>
        <p:spPr>
          <a:xfrm>
            <a:off x="6902780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FA9A7BC-37E5-4E23-A130-9D4EFE774F00}"/>
              </a:ext>
            </a:extLst>
          </p:cNvPr>
          <p:cNvSpPr/>
          <p:nvPr/>
        </p:nvSpPr>
        <p:spPr>
          <a:xfrm>
            <a:off x="7432551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4472DDF-751B-4BB9-BA81-DE8B90D1CB31}"/>
              </a:ext>
            </a:extLst>
          </p:cNvPr>
          <p:cNvSpPr/>
          <p:nvPr/>
        </p:nvSpPr>
        <p:spPr>
          <a:xfrm>
            <a:off x="7962322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29E63CC-6551-4CA3-B1FD-8CB678E2F02B}"/>
              </a:ext>
            </a:extLst>
          </p:cNvPr>
          <p:cNvSpPr/>
          <p:nvPr/>
        </p:nvSpPr>
        <p:spPr>
          <a:xfrm>
            <a:off x="8492093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3C2FBF9-22E7-4B37-84B0-E76519C8E19B}"/>
              </a:ext>
            </a:extLst>
          </p:cNvPr>
          <p:cNvSpPr/>
          <p:nvPr/>
        </p:nvSpPr>
        <p:spPr>
          <a:xfrm>
            <a:off x="9021864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57A2C3E-DDE3-41D5-B7B3-0ABCC564F6D3}"/>
              </a:ext>
            </a:extLst>
          </p:cNvPr>
          <p:cNvSpPr/>
          <p:nvPr/>
        </p:nvSpPr>
        <p:spPr>
          <a:xfrm>
            <a:off x="9551635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D3A5FB-4DF9-4522-8BDD-E372E3CBC355}"/>
              </a:ext>
            </a:extLst>
          </p:cNvPr>
          <p:cNvSpPr/>
          <p:nvPr/>
        </p:nvSpPr>
        <p:spPr>
          <a:xfrm>
            <a:off x="10081406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8562E8F-473C-4077-8134-EDEDFD8B0F45}"/>
              </a:ext>
            </a:extLst>
          </p:cNvPr>
          <p:cNvSpPr/>
          <p:nvPr/>
        </p:nvSpPr>
        <p:spPr>
          <a:xfrm>
            <a:off x="10611177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C6220EB-62C3-4B3E-9F94-6C3F7A4031DD}"/>
              </a:ext>
            </a:extLst>
          </p:cNvPr>
          <p:cNvSpPr/>
          <p:nvPr/>
        </p:nvSpPr>
        <p:spPr>
          <a:xfrm>
            <a:off x="11140948" y="1885581"/>
            <a:ext cx="377371" cy="3651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82FF067-0339-4826-A147-AA68E757B4E6}"/>
              </a:ext>
            </a:extLst>
          </p:cNvPr>
          <p:cNvSpPr/>
          <p:nvPr/>
        </p:nvSpPr>
        <p:spPr>
          <a:xfrm>
            <a:off x="2621552" y="2331634"/>
            <a:ext cx="377371" cy="136534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4400C35-7A1B-446F-B91B-2CDC13914E0A}"/>
              </a:ext>
            </a:extLst>
          </p:cNvPr>
          <p:cNvSpPr/>
          <p:nvPr/>
        </p:nvSpPr>
        <p:spPr>
          <a:xfrm>
            <a:off x="3151323" y="2331634"/>
            <a:ext cx="377371" cy="158713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6FE193E-3468-466E-8900-8A9E35AD5B72}"/>
              </a:ext>
            </a:extLst>
          </p:cNvPr>
          <p:cNvSpPr/>
          <p:nvPr/>
        </p:nvSpPr>
        <p:spPr>
          <a:xfrm>
            <a:off x="3681094" y="2331635"/>
            <a:ext cx="377371" cy="80843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7E45732-F5CC-4C51-A9E4-BAD82DA2EB82}"/>
              </a:ext>
            </a:extLst>
          </p:cNvPr>
          <p:cNvSpPr/>
          <p:nvPr/>
        </p:nvSpPr>
        <p:spPr>
          <a:xfrm>
            <a:off x="4210865" y="2331634"/>
            <a:ext cx="377371" cy="148145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59CA8F7-0565-49BD-AB91-BD5A74B76A46}"/>
              </a:ext>
            </a:extLst>
          </p:cNvPr>
          <p:cNvSpPr/>
          <p:nvPr/>
        </p:nvSpPr>
        <p:spPr>
          <a:xfrm>
            <a:off x="4740636" y="2331634"/>
            <a:ext cx="377371" cy="117955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2727E16-2776-4373-B17F-A0646319890E}"/>
              </a:ext>
            </a:extLst>
          </p:cNvPr>
          <p:cNvSpPr/>
          <p:nvPr/>
        </p:nvSpPr>
        <p:spPr>
          <a:xfrm>
            <a:off x="5270407" y="2331634"/>
            <a:ext cx="377371" cy="86876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6D4C8E4-B016-4D32-9A11-D4CF0D139A2C}"/>
              </a:ext>
            </a:extLst>
          </p:cNvPr>
          <p:cNvSpPr/>
          <p:nvPr/>
        </p:nvSpPr>
        <p:spPr>
          <a:xfrm>
            <a:off x="5843238" y="2331634"/>
            <a:ext cx="377371" cy="6923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5401CFB-070F-42E0-AEC5-C3C36C0ECC17}"/>
              </a:ext>
            </a:extLst>
          </p:cNvPr>
          <p:cNvSpPr/>
          <p:nvPr/>
        </p:nvSpPr>
        <p:spPr>
          <a:xfrm>
            <a:off x="6373009" y="2331634"/>
            <a:ext cx="377371" cy="148145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8A7E968-4568-4C9B-ACC6-EE06F21EE13C}"/>
              </a:ext>
            </a:extLst>
          </p:cNvPr>
          <p:cNvSpPr/>
          <p:nvPr/>
        </p:nvSpPr>
        <p:spPr>
          <a:xfrm>
            <a:off x="6902780" y="2331634"/>
            <a:ext cx="377371" cy="86876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716804A-2588-4F52-9D9A-BDBCBEC12511}"/>
              </a:ext>
            </a:extLst>
          </p:cNvPr>
          <p:cNvSpPr/>
          <p:nvPr/>
        </p:nvSpPr>
        <p:spPr>
          <a:xfrm>
            <a:off x="7432551" y="2331634"/>
            <a:ext cx="377371" cy="139744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BBD8DD-8783-4422-80A6-B58A29941A34}"/>
              </a:ext>
            </a:extLst>
          </p:cNvPr>
          <p:cNvSpPr/>
          <p:nvPr/>
        </p:nvSpPr>
        <p:spPr>
          <a:xfrm>
            <a:off x="7962322" y="2331634"/>
            <a:ext cx="377371" cy="86876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2FAA276-CF36-44BC-94C4-60445FE3F211}"/>
              </a:ext>
            </a:extLst>
          </p:cNvPr>
          <p:cNvSpPr/>
          <p:nvPr/>
        </p:nvSpPr>
        <p:spPr>
          <a:xfrm>
            <a:off x="8492093" y="2331634"/>
            <a:ext cx="377371" cy="136534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94D7C7F-9EEA-4108-B25C-2A5AE59A8BD0}"/>
              </a:ext>
            </a:extLst>
          </p:cNvPr>
          <p:cNvSpPr/>
          <p:nvPr/>
        </p:nvSpPr>
        <p:spPr>
          <a:xfrm>
            <a:off x="9021864" y="2331634"/>
            <a:ext cx="377371" cy="104251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7C49219-3690-43BF-B1DA-DE37297629E6}"/>
              </a:ext>
            </a:extLst>
          </p:cNvPr>
          <p:cNvSpPr/>
          <p:nvPr/>
        </p:nvSpPr>
        <p:spPr>
          <a:xfrm>
            <a:off x="9551635" y="2331634"/>
            <a:ext cx="377371" cy="144098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76D7125-2E39-44F8-817D-F30FA23C03D9}"/>
              </a:ext>
            </a:extLst>
          </p:cNvPr>
          <p:cNvSpPr/>
          <p:nvPr/>
        </p:nvSpPr>
        <p:spPr>
          <a:xfrm>
            <a:off x="10081406" y="2331634"/>
            <a:ext cx="377371" cy="148145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3851D77-D0A9-4B6B-9F25-802361E63D3B}"/>
              </a:ext>
            </a:extLst>
          </p:cNvPr>
          <p:cNvSpPr/>
          <p:nvPr/>
        </p:nvSpPr>
        <p:spPr>
          <a:xfrm>
            <a:off x="10611177" y="2331634"/>
            <a:ext cx="377371" cy="136534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9510967-146D-4FD8-9685-E586B1BD5C64}"/>
              </a:ext>
            </a:extLst>
          </p:cNvPr>
          <p:cNvSpPr/>
          <p:nvPr/>
        </p:nvSpPr>
        <p:spPr>
          <a:xfrm>
            <a:off x="11670719" y="1713645"/>
            <a:ext cx="2345558" cy="3321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C510EB5-13B8-48B9-8FD7-F94497B73ADB}"/>
              </a:ext>
            </a:extLst>
          </p:cNvPr>
          <p:cNvSpPr/>
          <p:nvPr/>
        </p:nvSpPr>
        <p:spPr>
          <a:xfrm>
            <a:off x="11140948" y="2331635"/>
            <a:ext cx="377371" cy="74267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19E838-B532-4058-B6C2-141C198C0C41}"/>
              </a:ext>
            </a:extLst>
          </p:cNvPr>
          <p:cNvSpPr txBox="1"/>
          <p:nvPr/>
        </p:nvSpPr>
        <p:spPr>
          <a:xfrm>
            <a:off x="137214" y="5170363"/>
            <a:ext cx="2408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Base Layer</a:t>
            </a:r>
            <a:br>
              <a:rPr lang="en-US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(Bitcoin Core)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5DC4B08-F529-46DE-AE77-D68D7D55095B}"/>
              </a:ext>
            </a:extLst>
          </p:cNvPr>
          <p:cNvSpPr/>
          <p:nvPr/>
        </p:nvSpPr>
        <p:spPr>
          <a:xfrm>
            <a:off x="8692038" y="222105"/>
            <a:ext cx="377371" cy="365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3EAACC-39CE-48B2-A2F5-963CFCF5C7D3}"/>
              </a:ext>
            </a:extLst>
          </p:cNvPr>
          <p:cNvSpPr/>
          <p:nvPr/>
        </p:nvSpPr>
        <p:spPr>
          <a:xfrm>
            <a:off x="10270091" y="137901"/>
            <a:ext cx="377371" cy="64109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522AD07-B14E-41EA-8562-9060CEAD4732}"/>
              </a:ext>
            </a:extLst>
          </p:cNvPr>
          <p:cNvSpPr txBox="1"/>
          <p:nvPr/>
        </p:nvSpPr>
        <p:spPr>
          <a:xfrm>
            <a:off x="9173871" y="103181"/>
            <a:ext cx="1212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Block Header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72383B4-B830-4402-8D81-E8983385CB7A}"/>
              </a:ext>
            </a:extLst>
          </p:cNvPr>
          <p:cNvSpPr txBox="1"/>
          <p:nvPr/>
        </p:nvSpPr>
        <p:spPr>
          <a:xfrm>
            <a:off x="10708134" y="93784"/>
            <a:ext cx="1404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List of transactions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EFB47E5-88D7-42C9-8BF1-D31A4414D666}"/>
              </a:ext>
            </a:extLst>
          </p:cNvPr>
          <p:cNvCxnSpPr>
            <a:cxnSpLocks/>
          </p:cNvCxnSpPr>
          <p:nvPr/>
        </p:nvCxnSpPr>
        <p:spPr>
          <a:xfrm>
            <a:off x="2133600" y="2074269"/>
            <a:ext cx="9891971" cy="0"/>
          </a:xfrm>
          <a:prstGeom prst="line">
            <a:avLst/>
          </a:prstGeom>
          <a:ln w="5715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37ADD63-248F-40E0-891F-EDA23B0DEC3A}"/>
              </a:ext>
            </a:extLst>
          </p:cNvPr>
          <p:cNvSpPr/>
          <p:nvPr/>
        </p:nvSpPr>
        <p:spPr>
          <a:xfrm>
            <a:off x="8492093" y="60325"/>
            <a:ext cx="3533478" cy="8428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97C4763-84A2-4D82-A0B9-C65C56FCECBC}"/>
              </a:ext>
            </a:extLst>
          </p:cNvPr>
          <p:cNvCxnSpPr>
            <a:cxnSpLocks/>
          </p:cNvCxnSpPr>
          <p:nvPr/>
        </p:nvCxnSpPr>
        <p:spPr>
          <a:xfrm>
            <a:off x="10081406" y="115599"/>
            <a:ext cx="0" cy="751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ACD83EC-FFE2-419F-A594-B1941B39E2C1}"/>
              </a:ext>
            </a:extLst>
          </p:cNvPr>
          <p:cNvSpPr txBox="1"/>
          <p:nvPr/>
        </p:nvSpPr>
        <p:spPr>
          <a:xfrm>
            <a:off x="3814828" y="1227318"/>
            <a:ext cx="156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January 2021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FD45CE7-F095-4AE2-8579-E476AE9F6928}"/>
              </a:ext>
            </a:extLst>
          </p:cNvPr>
          <p:cNvSpPr txBox="1"/>
          <p:nvPr/>
        </p:nvSpPr>
        <p:spPr>
          <a:xfrm>
            <a:off x="5575305" y="1214688"/>
            <a:ext cx="203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February 2021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F75B2D1-943C-414C-A276-19DC4CE46D45}"/>
              </a:ext>
            </a:extLst>
          </p:cNvPr>
          <p:cNvSpPr txBox="1"/>
          <p:nvPr/>
        </p:nvSpPr>
        <p:spPr>
          <a:xfrm>
            <a:off x="7432551" y="1209332"/>
            <a:ext cx="203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March 2021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4AAE12E-9800-4F7C-B599-E25A431F11BA}"/>
              </a:ext>
            </a:extLst>
          </p:cNvPr>
          <p:cNvSpPr txBox="1"/>
          <p:nvPr/>
        </p:nvSpPr>
        <p:spPr>
          <a:xfrm>
            <a:off x="1744825" y="1214637"/>
            <a:ext cx="179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December 2020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FE88991-6CBA-4C0B-829F-F4EEA166954D}"/>
              </a:ext>
            </a:extLst>
          </p:cNvPr>
          <p:cNvSpPr txBox="1"/>
          <p:nvPr/>
        </p:nvSpPr>
        <p:spPr>
          <a:xfrm>
            <a:off x="9289797" y="1197249"/>
            <a:ext cx="203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April 2021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B429B36-26AC-49E4-AB56-682AF343397A}"/>
              </a:ext>
            </a:extLst>
          </p:cNvPr>
          <p:cNvSpPr/>
          <p:nvPr/>
        </p:nvSpPr>
        <p:spPr>
          <a:xfrm>
            <a:off x="703462" y="1502604"/>
            <a:ext cx="1701427" cy="2688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A68B585-DECB-41E1-862F-EDDB143B45C5}"/>
              </a:ext>
            </a:extLst>
          </p:cNvPr>
          <p:cNvSpPr txBox="1"/>
          <p:nvPr/>
        </p:nvSpPr>
        <p:spPr>
          <a:xfrm>
            <a:off x="206253" y="2191899"/>
            <a:ext cx="2152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Layer 2</a:t>
            </a:r>
            <a:br>
              <a:rPr lang="en-US" sz="2800" dirty="0">
                <a:solidFill>
                  <a:srgbClr val="00B0F0"/>
                </a:solidFill>
              </a:rPr>
            </a:br>
            <a:r>
              <a:rPr lang="en-US" sz="2800" dirty="0">
                <a:solidFill>
                  <a:srgbClr val="00B0F0"/>
                </a:solidFill>
              </a:rPr>
              <a:t>(Bit-Monero)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C05707C-21AF-41F5-AA77-A1AA010F75E9}"/>
              </a:ext>
            </a:extLst>
          </p:cNvPr>
          <p:cNvCxnSpPr>
            <a:cxnSpLocks/>
          </p:cNvCxnSpPr>
          <p:nvPr/>
        </p:nvCxnSpPr>
        <p:spPr>
          <a:xfrm flipV="1">
            <a:off x="137214" y="1568928"/>
            <a:ext cx="11901316" cy="29925"/>
          </a:xfrm>
          <a:prstGeom prst="line">
            <a:avLst/>
          </a:prstGeom>
          <a:ln w="28575">
            <a:solidFill>
              <a:srgbClr val="F8C19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DF249E7-1CF3-4A29-9910-8B3F6109AEF8}"/>
              </a:ext>
            </a:extLst>
          </p:cNvPr>
          <p:cNvCxnSpPr>
            <a:cxnSpLocks/>
          </p:cNvCxnSpPr>
          <p:nvPr/>
        </p:nvCxnSpPr>
        <p:spPr>
          <a:xfrm flipV="1">
            <a:off x="124255" y="4898087"/>
            <a:ext cx="11901316" cy="29925"/>
          </a:xfrm>
          <a:prstGeom prst="line">
            <a:avLst/>
          </a:prstGeom>
          <a:ln w="28575">
            <a:solidFill>
              <a:srgbClr val="F8C19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F087AC4-9064-444D-B0BC-018DC7EF9505}"/>
              </a:ext>
            </a:extLst>
          </p:cNvPr>
          <p:cNvCxnSpPr>
            <a:cxnSpLocks/>
          </p:cNvCxnSpPr>
          <p:nvPr/>
        </p:nvCxnSpPr>
        <p:spPr>
          <a:xfrm flipV="1">
            <a:off x="206253" y="1208651"/>
            <a:ext cx="11985747" cy="50288"/>
          </a:xfrm>
          <a:prstGeom prst="line">
            <a:avLst/>
          </a:prstGeom>
          <a:ln w="28575">
            <a:solidFill>
              <a:srgbClr val="F8C19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2">
            <a:extLst>
              <a:ext uri="{FF2B5EF4-FFF2-40B4-BE49-F238E27FC236}">
                <a16:creationId xmlns:a16="http://schemas.microsoft.com/office/drawing/2014/main" id="{1E545C8B-F922-4191-8FF3-25EFED034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0710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DCDC8E1-0359-11E4-259B-C0D3E40EEFAB}"/>
              </a:ext>
            </a:extLst>
          </p:cNvPr>
          <p:cNvSpPr txBox="1">
            <a:spLocks/>
          </p:cNvSpPr>
          <p:nvPr/>
        </p:nvSpPr>
        <p:spPr>
          <a:xfrm>
            <a:off x="137214" y="58280"/>
            <a:ext cx="3391480" cy="1090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How it Works</a:t>
            </a:r>
            <a:endParaRPr lang="en-US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3E22C03-2A17-7CF1-59F6-E3F712473233}"/>
              </a:ext>
            </a:extLst>
          </p:cNvPr>
          <p:cNvSpPr/>
          <p:nvPr/>
        </p:nvSpPr>
        <p:spPr>
          <a:xfrm>
            <a:off x="10095667" y="1827076"/>
            <a:ext cx="1934178" cy="2245998"/>
          </a:xfrm>
          <a:custGeom>
            <a:avLst/>
            <a:gdLst>
              <a:gd name="connsiteX0" fmla="*/ 0 w 1934178"/>
              <a:gd name="connsiteY0" fmla="*/ 0 h 2245998"/>
              <a:gd name="connsiteX1" fmla="*/ 483545 w 1934178"/>
              <a:gd name="connsiteY1" fmla="*/ 0 h 2245998"/>
              <a:gd name="connsiteX2" fmla="*/ 928405 w 1934178"/>
              <a:gd name="connsiteY2" fmla="*/ 0 h 2245998"/>
              <a:gd name="connsiteX3" fmla="*/ 1450634 w 1934178"/>
              <a:gd name="connsiteY3" fmla="*/ 0 h 2245998"/>
              <a:gd name="connsiteX4" fmla="*/ 1934178 w 1934178"/>
              <a:gd name="connsiteY4" fmla="*/ 0 h 2245998"/>
              <a:gd name="connsiteX5" fmla="*/ 1934178 w 1934178"/>
              <a:gd name="connsiteY5" fmla="*/ 539040 h 2245998"/>
              <a:gd name="connsiteX6" fmla="*/ 1934178 w 1934178"/>
              <a:gd name="connsiteY6" fmla="*/ 1145459 h 2245998"/>
              <a:gd name="connsiteX7" fmla="*/ 1934178 w 1934178"/>
              <a:gd name="connsiteY7" fmla="*/ 1662039 h 2245998"/>
              <a:gd name="connsiteX8" fmla="*/ 1934178 w 1934178"/>
              <a:gd name="connsiteY8" fmla="*/ 2245998 h 2245998"/>
              <a:gd name="connsiteX9" fmla="*/ 1469975 w 1934178"/>
              <a:gd name="connsiteY9" fmla="*/ 2245998 h 2245998"/>
              <a:gd name="connsiteX10" fmla="*/ 1005773 w 1934178"/>
              <a:gd name="connsiteY10" fmla="*/ 2245998 h 2245998"/>
              <a:gd name="connsiteX11" fmla="*/ 502886 w 1934178"/>
              <a:gd name="connsiteY11" fmla="*/ 2245998 h 2245998"/>
              <a:gd name="connsiteX12" fmla="*/ 0 w 1934178"/>
              <a:gd name="connsiteY12" fmla="*/ 2245998 h 2245998"/>
              <a:gd name="connsiteX13" fmla="*/ 0 w 1934178"/>
              <a:gd name="connsiteY13" fmla="*/ 1751878 h 2245998"/>
              <a:gd name="connsiteX14" fmla="*/ 0 w 1934178"/>
              <a:gd name="connsiteY14" fmla="*/ 1257759 h 2245998"/>
              <a:gd name="connsiteX15" fmla="*/ 0 w 1934178"/>
              <a:gd name="connsiteY15" fmla="*/ 673799 h 2245998"/>
              <a:gd name="connsiteX16" fmla="*/ 0 w 1934178"/>
              <a:gd name="connsiteY16" fmla="*/ 0 h 224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34178" h="2245998" fill="none" extrusionOk="0">
                <a:moveTo>
                  <a:pt x="0" y="0"/>
                </a:moveTo>
                <a:cubicBezTo>
                  <a:pt x="206288" y="-32374"/>
                  <a:pt x="383755" y="1062"/>
                  <a:pt x="483545" y="0"/>
                </a:cubicBezTo>
                <a:cubicBezTo>
                  <a:pt x="583335" y="-1062"/>
                  <a:pt x="742800" y="14307"/>
                  <a:pt x="928405" y="0"/>
                </a:cubicBezTo>
                <a:cubicBezTo>
                  <a:pt x="1114010" y="-14307"/>
                  <a:pt x="1317581" y="5044"/>
                  <a:pt x="1450634" y="0"/>
                </a:cubicBezTo>
                <a:cubicBezTo>
                  <a:pt x="1583687" y="-5044"/>
                  <a:pt x="1817324" y="46440"/>
                  <a:pt x="1934178" y="0"/>
                </a:cubicBezTo>
                <a:cubicBezTo>
                  <a:pt x="1997038" y="173737"/>
                  <a:pt x="1905334" y="404057"/>
                  <a:pt x="1934178" y="539040"/>
                </a:cubicBezTo>
                <a:cubicBezTo>
                  <a:pt x="1963022" y="674023"/>
                  <a:pt x="1873254" y="907792"/>
                  <a:pt x="1934178" y="1145459"/>
                </a:cubicBezTo>
                <a:cubicBezTo>
                  <a:pt x="1995102" y="1383126"/>
                  <a:pt x="1924292" y="1424427"/>
                  <a:pt x="1934178" y="1662039"/>
                </a:cubicBezTo>
                <a:cubicBezTo>
                  <a:pt x="1944064" y="1899651"/>
                  <a:pt x="1926942" y="2044078"/>
                  <a:pt x="1934178" y="2245998"/>
                </a:cubicBezTo>
                <a:cubicBezTo>
                  <a:pt x="1779281" y="2295721"/>
                  <a:pt x="1577193" y="2211883"/>
                  <a:pt x="1469975" y="2245998"/>
                </a:cubicBezTo>
                <a:cubicBezTo>
                  <a:pt x="1362757" y="2280113"/>
                  <a:pt x="1134565" y="2224752"/>
                  <a:pt x="1005773" y="2245998"/>
                </a:cubicBezTo>
                <a:cubicBezTo>
                  <a:pt x="876981" y="2267244"/>
                  <a:pt x="605347" y="2188919"/>
                  <a:pt x="502886" y="2245998"/>
                </a:cubicBezTo>
                <a:cubicBezTo>
                  <a:pt x="400425" y="2303077"/>
                  <a:pt x="156432" y="2202238"/>
                  <a:pt x="0" y="2245998"/>
                </a:cubicBezTo>
                <a:cubicBezTo>
                  <a:pt x="-15881" y="2094632"/>
                  <a:pt x="29370" y="1958737"/>
                  <a:pt x="0" y="1751878"/>
                </a:cubicBezTo>
                <a:cubicBezTo>
                  <a:pt x="-29370" y="1545019"/>
                  <a:pt x="51144" y="1490303"/>
                  <a:pt x="0" y="1257759"/>
                </a:cubicBezTo>
                <a:cubicBezTo>
                  <a:pt x="-51144" y="1025215"/>
                  <a:pt x="46826" y="828834"/>
                  <a:pt x="0" y="673799"/>
                </a:cubicBezTo>
                <a:cubicBezTo>
                  <a:pt x="-46826" y="518764"/>
                  <a:pt x="79591" y="169817"/>
                  <a:pt x="0" y="0"/>
                </a:cubicBezTo>
                <a:close/>
              </a:path>
              <a:path w="1934178" h="2245998" stroke="0" extrusionOk="0">
                <a:moveTo>
                  <a:pt x="0" y="0"/>
                </a:moveTo>
                <a:cubicBezTo>
                  <a:pt x="194851" y="-55016"/>
                  <a:pt x="299469" y="29698"/>
                  <a:pt x="464203" y="0"/>
                </a:cubicBezTo>
                <a:cubicBezTo>
                  <a:pt x="628937" y="-29698"/>
                  <a:pt x="826151" y="31767"/>
                  <a:pt x="986431" y="0"/>
                </a:cubicBezTo>
                <a:cubicBezTo>
                  <a:pt x="1146711" y="-31767"/>
                  <a:pt x="1291648" y="326"/>
                  <a:pt x="1411950" y="0"/>
                </a:cubicBezTo>
                <a:cubicBezTo>
                  <a:pt x="1532252" y="-326"/>
                  <a:pt x="1709439" y="49946"/>
                  <a:pt x="1934178" y="0"/>
                </a:cubicBezTo>
                <a:cubicBezTo>
                  <a:pt x="1941315" y="238536"/>
                  <a:pt x="1897042" y="368020"/>
                  <a:pt x="1934178" y="516580"/>
                </a:cubicBezTo>
                <a:cubicBezTo>
                  <a:pt x="1971314" y="665140"/>
                  <a:pt x="1865654" y="904768"/>
                  <a:pt x="1934178" y="1100539"/>
                </a:cubicBezTo>
                <a:cubicBezTo>
                  <a:pt x="2002702" y="1296310"/>
                  <a:pt x="1910684" y="1408466"/>
                  <a:pt x="1934178" y="1617119"/>
                </a:cubicBezTo>
                <a:cubicBezTo>
                  <a:pt x="1957672" y="1825772"/>
                  <a:pt x="1926978" y="2080307"/>
                  <a:pt x="1934178" y="2245998"/>
                </a:cubicBezTo>
                <a:cubicBezTo>
                  <a:pt x="1757661" y="2249135"/>
                  <a:pt x="1580722" y="2193525"/>
                  <a:pt x="1411950" y="2245998"/>
                </a:cubicBezTo>
                <a:cubicBezTo>
                  <a:pt x="1243178" y="2298471"/>
                  <a:pt x="1052234" y="2202154"/>
                  <a:pt x="889722" y="2245998"/>
                </a:cubicBezTo>
                <a:cubicBezTo>
                  <a:pt x="727210" y="2289842"/>
                  <a:pt x="629167" y="2217839"/>
                  <a:pt x="464203" y="2245998"/>
                </a:cubicBezTo>
                <a:cubicBezTo>
                  <a:pt x="299239" y="2274157"/>
                  <a:pt x="143126" y="2220686"/>
                  <a:pt x="0" y="2245998"/>
                </a:cubicBezTo>
                <a:cubicBezTo>
                  <a:pt x="-11888" y="2115253"/>
                  <a:pt x="7267" y="1853018"/>
                  <a:pt x="0" y="1662039"/>
                </a:cubicBezTo>
                <a:cubicBezTo>
                  <a:pt x="-7267" y="1471060"/>
                  <a:pt x="51022" y="1198875"/>
                  <a:pt x="0" y="1078079"/>
                </a:cubicBezTo>
                <a:cubicBezTo>
                  <a:pt x="-51022" y="957283"/>
                  <a:pt x="26234" y="702501"/>
                  <a:pt x="0" y="516580"/>
                </a:cubicBezTo>
                <a:cubicBezTo>
                  <a:pt x="-26234" y="330659"/>
                  <a:pt x="47402" y="166848"/>
                  <a:pt x="0" y="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1611919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8FF7DC4-189D-940A-C4CD-1CB88730A137}"/>
              </a:ext>
            </a:extLst>
          </p:cNvPr>
          <p:cNvSpPr/>
          <p:nvPr/>
        </p:nvSpPr>
        <p:spPr>
          <a:xfrm>
            <a:off x="3623030" y="1767537"/>
            <a:ext cx="6378891" cy="2270904"/>
          </a:xfrm>
          <a:custGeom>
            <a:avLst/>
            <a:gdLst>
              <a:gd name="connsiteX0" fmla="*/ 0 w 6378891"/>
              <a:gd name="connsiteY0" fmla="*/ 0 h 2270904"/>
              <a:gd name="connsiteX1" fmla="*/ 452321 w 6378891"/>
              <a:gd name="connsiteY1" fmla="*/ 0 h 2270904"/>
              <a:gd name="connsiteX2" fmla="*/ 968432 w 6378891"/>
              <a:gd name="connsiteY2" fmla="*/ 0 h 2270904"/>
              <a:gd name="connsiteX3" fmla="*/ 1420753 w 6378891"/>
              <a:gd name="connsiteY3" fmla="*/ 0 h 2270904"/>
              <a:gd name="connsiteX4" fmla="*/ 1873074 w 6378891"/>
              <a:gd name="connsiteY4" fmla="*/ 0 h 2270904"/>
              <a:gd name="connsiteX5" fmla="*/ 2389185 w 6378891"/>
              <a:gd name="connsiteY5" fmla="*/ 0 h 2270904"/>
              <a:gd name="connsiteX6" fmla="*/ 3032873 w 6378891"/>
              <a:gd name="connsiteY6" fmla="*/ 0 h 2270904"/>
              <a:gd name="connsiteX7" fmla="*/ 3612772 w 6378891"/>
              <a:gd name="connsiteY7" fmla="*/ 0 h 2270904"/>
              <a:gd name="connsiteX8" fmla="*/ 4320249 w 6378891"/>
              <a:gd name="connsiteY8" fmla="*/ 0 h 2270904"/>
              <a:gd name="connsiteX9" fmla="*/ 4900148 w 6378891"/>
              <a:gd name="connsiteY9" fmla="*/ 0 h 2270904"/>
              <a:gd name="connsiteX10" fmla="*/ 5288681 w 6378891"/>
              <a:gd name="connsiteY10" fmla="*/ 0 h 2270904"/>
              <a:gd name="connsiteX11" fmla="*/ 5804791 w 6378891"/>
              <a:gd name="connsiteY11" fmla="*/ 0 h 2270904"/>
              <a:gd name="connsiteX12" fmla="*/ 6378891 w 6378891"/>
              <a:gd name="connsiteY12" fmla="*/ 0 h 2270904"/>
              <a:gd name="connsiteX13" fmla="*/ 6378891 w 6378891"/>
              <a:gd name="connsiteY13" fmla="*/ 522308 h 2270904"/>
              <a:gd name="connsiteX14" fmla="*/ 6378891 w 6378891"/>
              <a:gd name="connsiteY14" fmla="*/ 1090034 h 2270904"/>
              <a:gd name="connsiteX15" fmla="*/ 6378891 w 6378891"/>
              <a:gd name="connsiteY15" fmla="*/ 1657760 h 2270904"/>
              <a:gd name="connsiteX16" fmla="*/ 6378891 w 6378891"/>
              <a:gd name="connsiteY16" fmla="*/ 2270904 h 2270904"/>
              <a:gd name="connsiteX17" fmla="*/ 5671414 w 6378891"/>
              <a:gd name="connsiteY17" fmla="*/ 2270904 h 2270904"/>
              <a:gd name="connsiteX18" fmla="*/ 5091515 w 6378891"/>
              <a:gd name="connsiteY18" fmla="*/ 2270904 h 2270904"/>
              <a:gd name="connsiteX19" fmla="*/ 4384038 w 6378891"/>
              <a:gd name="connsiteY19" fmla="*/ 2270904 h 2270904"/>
              <a:gd name="connsiteX20" fmla="*/ 3931716 w 6378891"/>
              <a:gd name="connsiteY20" fmla="*/ 2270904 h 2270904"/>
              <a:gd name="connsiteX21" fmla="*/ 3543184 w 6378891"/>
              <a:gd name="connsiteY21" fmla="*/ 2270904 h 2270904"/>
              <a:gd name="connsiteX22" fmla="*/ 2963285 w 6378891"/>
              <a:gd name="connsiteY22" fmla="*/ 2270904 h 2270904"/>
              <a:gd name="connsiteX23" fmla="*/ 2574752 w 6378891"/>
              <a:gd name="connsiteY23" fmla="*/ 2270904 h 2270904"/>
              <a:gd name="connsiteX24" fmla="*/ 2186220 w 6378891"/>
              <a:gd name="connsiteY24" fmla="*/ 2270904 h 2270904"/>
              <a:gd name="connsiteX25" fmla="*/ 1478743 w 6378891"/>
              <a:gd name="connsiteY25" fmla="*/ 2270904 h 2270904"/>
              <a:gd name="connsiteX26" fmla="*/ 1026422 w 6378891"/>
              <a:gd name="connsiteY26" fmla="*/ 2270904 h 2270904"/>
              <a:gd name="connsiteX27" fmla="*/ 0 w 6378891"/>
              <a:gd name="connsiteY27" fmla="*/ 2270904 h 2270904"/>
              <a:gd name="connsiteX28" fmla="*/ 0 w 6378891"/>
              <a:gd name="connsiteY28" fmla="*/ 1657760 h 2270904"/>
              <a:gd name="connsiteX29" fmla="*/ 0 w 6378891"/>
              <a:gd name="connsiteY29" fmla="*/ 1158161 h 2270904"/>
              <a:gd name="connsiteX30" fmla="*/ 0 w 6378891"/>
              <a:gd name="connsiteY30" fmla="*/ 545017 h 2270904"/>
              <a:gd name="connsiteX31" fmla="*/ 0 w 6378891"/>
              <a:gd name="connsiteY31" fmla="*/ 0 h 227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378891" h="2270904" fill="none" extrusionOk="0">
                <a:moveTo>
                  <a:pt x="0" y="0"/>
                </a:moveTo>
                <a:cubicBezTo>
                  <a:pt x="144279" y="-11624"/>
                  <a:pt x="357084" y="24491"/>
                  <a:pt x="452321" y="0"/>
                </a:cubicBezTo>
                <a:cubicBezTo>
                  <a:pt x="547558" y="-24491"/>
                  <a:pt x="801352" y="54163"/>
                  <a:pt x="968432" y="0"/>
                </a:cubicBezTo>
                <a:cubicBezTo>
                  <a:pt x="1135512" y="-54163"/>
                  <a:pt x="1249481" y="6147"/>
                  <a:pt x="1420753" y="0"/>
                </a:cubicBezTo>
                <a:cubicBezTo>
                  <a:pt x="1592025" y="-6147"/>
                  <a:pt x="1657751" y="35288"/>
                  <a:pt x="1873074" y="0"/>
                </a:cubicBezTo>
                <a:cubicBezTo>
                  <a:pt x="2088397" y="-35288"/>
                  <a:pt x="2193378" y="7268"/>
                  <a:pt x="2389185" y="0"/>
                </a:cubicBezTo>
                <a:cubicBezTo>
                  <a:pt x="2584992" y="-7268"/>
                  <a:pt x="2825193" y="15425"/>
                  <a:pt x="3032873" y="0"/>
                </a:cubicBezTo>
                <a:cubicBezTo>
                  <a:pt x="3240553" y="-15425"/>
                  <a:pt x="3397239" y="36714"/>
                  <a:pt x="3612772" y="0"/>
                </a:cubicBezTo>
                <a:cubicBezTo>
                  <a:pt x="3828305" y="-36714"/>
                  <a:pt x="4086594" y="5953"/>
                  <a:pt x="4320249" y="0"/>
                </a:cubicBezTo>
                <a:cubicBezTo>
                  <a:pt x="4553904" y="-5953"/>
                  <a:pt x="4692780" y="50303"/>
                  <a:pt x="4900148" y="0"/>
                </a:cubicBezTo>
                <a:cubicBezTo>
                  <a:pt x="5107516" y="-50303"/>
                  <a:pt x="5148011" y="34075"/>
                  <a:pt x="5288681" y="0"/>
                </a:cubicBezTo>
                <a:cubicBezTo>
                  <a:pt x="5429351" y="-34075"/>
                  <a:pt x="5665209" y="25868"/>
                  <a:pt x="5804791" y="0"/>
                </a:cubicBezTo>
                <a:cubicBezTo>
                  <a:pt x="5944373" y="-25868"/>
                  <a:pt x="6124504" y="7724"/>
                  <a:pt x="6378891" y="0"/>
                </a:cubicBezTo>
                <a:cubicBezTo>
                  <a:pt x="6396449" y="123806"/>
                  <a:pt x="6318080" y="321608"/>
                  <a:pt x="6378891" y="522308"/>
                </a:cubicBezTo>
                <a:cubicBezTo>
                  <a:pt x="6439702" y="723008"/>
                  <a:pt x="6334264" y="909570"/>
                  <a:pt x="6378891" y="1090034"/>
                </a:cubicBezTo>
                <a:cubicBezTo>
                  <a:pt x="6423518" y="1270498"/>
                  <a:pt x="6351903" y="1450058"/>
                  <a:pt x="6378891" y="1657760"/>
                </a:cubicBezTo>
                <a:cubicBezTo>
                  <a:pt x="6405879" y="1865462"/>
                  <a:pt x="6338263" y="2050343"/>
                  <a:pt x="6378891" y="2270904"/>
                </a:cubicBezTo>
                <a:cubicBezTo>
                  <a:pt x="6027757" y="2354128"/>
                  <a:pt x="5827870" y="2266334"/>
                  <a:pt x="5671414" y="2270904"/>
                </a:cubicBezTo>
                <a:cubicBezTo>
                  <a:pt x="5514958" y="2275474"/>
                  <a:pt x="5367585" y="2222206"/>
                  <a:pt x="5091515" y="2270904"/>
                </a:cubicBezTo>
                <a:cubicBezTo>
                  <a:pt x="4815445" y="2319602"/>
                  <a:pt x="4560346" y="2231016"/>
                  <a:pt x="4384038" y="2270904"/>
                </a:cubicBezTo>
                <a:cubicBezTo>
                  <a:pt x="4207730" y="2310792"/>
                  <a:pt x="4100020" y="2223282"/>
                  <a:pt x="3931716" y="2270904"/>
                </a:cubicBezTo>
                <a:cubicBezTo>
                  <a:pt x="3763412" y="2318526"/>
                  <a:pt x="3662462" y="2258630"/>
                  <a:pt x="3543184" y="2270904"/>
                </a:cubicBezTo>
                <a:cubicBezTo>
                  <a:pt x="3423906" y="2283178"/>
                  <a:pt x="3117988" y="2251967"/>
                  <a:pt x="2963285" y="2270904"/>
                </a:cubicBezTo>
                <a:cubicBezTo>
                  <a:pt x="2808582" y="2289841"/>
                  <a:pt x="2748111" y="2263326"/>
                  <a:pt x="2574752" y="2270904"/>
                </a:cubicBezTo>
                <a:cubicBezTo>
                  <a:pt x="2401393" y="2278482"/>
                  <a:pt x="2356849" y="2259390"/>
                  <a:pt x="2186220" y="2270904"/>
                </a:cubicBezTo>
                <a:cubicBezTo>
                  <a:pt x="2015591" y="2282418"/>
                  <a:pt x="1780635" y="2248061"/>
                  <a:pt x="1478743" y="2270904"/>
                </a:cubicBezTo>
                <a:cubicBezTo>
                  <a:pt x="1176851" y="2293747"/>
                  <a:pt x="1216535" y="2259655"/>
                  <a:pt x="1026422" y="2270904"/>
                </a:cubicBezTo>
                <a:cubicBezTo>
                  <a:pt x="836309" y="2282153"/>
                  <a:pt x="289343" y="2258820"/>
                  <a:pt x="0" y="2270904"/>
                </a:cubicBezTo>
                <a:cubicBezTo>
                  <a:pt x="-35464" y="2012105"/>
                  <a:pt x="3948" y="1799326"/>
                  <a:pt x="0" y="1657760"/>
                </a:cubicBezTo>
                <a:cubicBezTo>
                  <a:pt x="-3948" y="1516194"/>
                  <a:pt x="48978" y="1378055"/>
                  <a:pt x="0" y="1158161"/>
                </a:cubicBezTo>
                <a:cubicBezTo>
                  <a:pt x="-48978" y="938267"/>
                  <a:pt x="3415" y="816839"/>
                  <a:pt x="0" y="545017"/>
                </a:cubicBezTo>
                <a:cubicBezTo>
                  <a:pt x="-3415" y="273195"/>
                  <a:pt x="28151" y="213002"/>
                  <a:pt x="0" y="0"/>
                </a:cubicBezTo>
                <a:close/>
              </a:path>
              <a:path w="6378891" h="2270904" stroke="0" extrusionOk="0">
                <a:moveTo>
                  <a:pt x="0" y="0"/>
                </a:moveTo>
                <a:cubicBezTo>
                  <a:pt x="119434" y="-52985"/>
                  <a:pt x="272934" y="44162"/>
                  <a:pt x="516110" y="0"/>
                </a:cubicBezTo>
                <a:cubicBezTo>
                  <a:pt x="759286" y="-44162"/>
                  <a:pt x="778517" y="26914"/>
                  <a:pt x="904643" y="0"/>
                </a:cubicBezTo>
                <a:cubicBezTo>
                  <a:pt x="1030769" y="-26914"/>
                  <a:pt x="1195870" y="27663"/>
                  <a:pt x="1356964" y="0"/>
                </a:cubicBezTo>
                <a:cubicBezTo>
                  <a:pt x="1518058" y="-27663"/>
                  <a:pt x="1713443" y="50120"/>
                  <a:pt x="1873074" y="0"/>
                </a:cubicBezTo>
                <a:cubicBezTo>
                  <a:pt x="2032705" y="-50120"/>
                  <a:pt x="2110565" y="14332"/>
                  <a:pt x="2325396" y="0"/>
                </a:cubicBezTo>
                <a:cubicBezTo>
                  <a:pt x="2540227" y="-14332"/>
                  <a:pt x="2647564" y="21122"/>
                  <a:pt x="2777717" y="0"/>
                </a:cubicBezTo>
                <a:cubicBezTo>
                  <a:pt x="2907870" y="-21122"/>
                  <a:pt x="3192165" y="41918"/>
                  <a:pt x="3485194" y="0"/>
                </a:cubicBezTo>
                <a:cubicBezTo>
                  <a:pt x="3778223" y="-41918"/>
                  <a:pt x="3870479" y="54949"/>
                  <a:pt x="4128882" y="0"/>
                </a:cubicBezTo>
                <a:cubicBezTo>
                  <a:pt x="4387285" y="-54949"/>
                  <a:pt x="4397359" y="38680"/>
                  <a:pt x="4581204" y="0"/>
                </a:cubicBezTo>
                <a:cubicBezTo>
                  <a:pt x="4765049" y="-38680"/>
                  <a:pt x="4858404" y="7709"/>
                  <a:pt x="5097314" y="0"/>
                </a:cubicBezTo>
                <a:cubicBezTo>
                  <a:pt x="5336224" y="-7709"/>
                  <a:pt x="5640377" y="4397"/>
                  <a:pt x="5804791" y="0"/>
                </a:cubicBezTo>
                <a:cubicBezTo>
                  <a:pt x="5969205" y="-4397"/>
                  <a:pt x="6119472" y="24547"/>
                  <a:pt x="6378891" y="0"/>
                </a:cubicBezTo>
                <a:cubicBezTo>
                  <a:pt x="6391350" y="224235"/>
                  <a:pt x="6331970" y="415036"/>
                  <a:pt x="6378891" y="590435"/>
                </a:cubicBezTo>
                <a:cubicBezTo>
                  <a:pt x="6425812" y="765834"/>
                  <a:pt x="6338461" y="846677"/>
                  <a:pt x="6378891" y="1090034"/>
                </a:cubicBezTo>
                <a:cubicBezTo>
                  <a:pt x="6419321" y="1333391"/>
                  <a:pt x="6340442" y="1437896"/>
                  <a:pt x="6378891" y="1680469"/>
                </a:cubicBezTo>
                <a:cubicBezTo>
                  <a:pt x="6417340" y="1923043"/>
                  <a:pt x="6317566" y="2065510"/>
                  <a:pt x="6378891" y="2270904"/>
                </a:cubicBezTo>
                <a:cubicBezTo>
                  <a:pt x="6213314" y="2280581"/>
                  <a:pt x="6068687" y="2242271"/>
                  <a:pt x="5990359" y="2270904"/>
                </a:cubicBezTo>
                <a:cubicBezTo>
                  <a:pt x="5912031" y="2299537"/>
                  <a:pt x="5443537" y="2244403"/>
                  <a:pt x="5282882" y="2270904"/>
                </a:cubicBezTo>
                <a:cubicBezTo>
                  <a:pt x="5122227" y="2297405"/>
                  <a:pt x="4969445" y="2232718"/>
                  <a:pt x="4766771" y="2270904"/>
                </a:cubicBezTo>
                <a:cubicBezTo>
                  <a:pt x="4564097" y="2309090"/>
                  <a:pt x="4367259" y="2245507"/>
                  <a:pt x="4059294" y="2270904"/>
                </a:cubicBezTo>
                <a:cubicBezTo>
                  <a:pt x="3751329" y="2296301"/>
                  <a:pt x="3829323" y="2262795"/>
                  <a:pt x="3670762" y="2270904"/>
                </a:cubicBezTo>
                <a:cubicBezTo>
                  <a:pt x="3512201" y="2279013"/>
                  <a:pt x="3360917" y="2252555"/>
                  <a:pt x="3282229" y="2270904"/>
                </a:cubicBezTo>
                <a:cubicBezTo>
                  <a:pt x="3203541" y="2289253"/>
                  <a:pt x="2776273" y="2186218"/>
                  <a:pt x="2574752" y="2270904"/>
                </a:cubicBezTo>
                <a:cubicBezTo>
                  <a:pt x="2373231" y="2355590"/>
                  <a:pt x="2217263" y="2258613"/>
                  <a:pt x="1994853" y="2270904"/>
                </a:cubicBezTo>
                <a:cubicBezTo>
                  <a:pt x="1772443" y="2283195"/>
                  <a:pt x="1651796" y="2244390"/>
                  <a:pt x="1542532" y="2270904"/>
                </a:cubicBezTo>
                <a:cubicBezTo>
                  <a:pt x="1433268" y="2297418"/>
                  <a:pt x="1147186" y="2252811"/>
                  <a:pt x="1026422" y="2270904"/>
                </a:cubicBezTo>
                <a:cubicBezTo>
                  <a:pt x="905658" y="2288997"/>
                  <a:pt x="740143" y="2249609"/>
                  <a:pt x="510311" y="2270904"/>
                </a:cubicBezTo>
                <a:cubicBezTo>
                  <a:pt x="280479" y="2292199"/>
                  <a:pt x="232272" y="2212040"/>
                  <a:pt x="0" y="2270904"/>
                </a:cubicBezTo>
                <a:cubicBezTo>
                  <a:pt x="-49404" y="2032149"/>
                  <a:pt x="18966" y="1832420"/>
                  <a:pt x="0" y="1657760"/>
                </a:cubicBezTo>
                <a:cubicBezTo>
                  <a:pt x="-18966" y="1483100"/>
                  <a:pt x="19934" y="1289954"/>
                  <a:pt x="0" y="1112743"/>
                </a:cubicBezTo>
                <a:cubicBezTo>
                  <a:pt x="-19934" y="935532"/>
                  <a:pt x="45218" y="760640"/>
                  <a:pt x="0" y="499599"/>
                </a:cubicBezTo>
                <a:cubicBezTo>
                  <a:pt x="-45218" y="238558"/>
                  <a:pt x="42820" y="118624"/>
                  <a:pt x="0" y="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 w="28575" cap="flat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287714346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7194FA3-00A7-FCBD-F671-83BFB56AF5D3}"/>
              </a:ext>
            </a:extLst>
          </p:cNvPr>
          <p:cNvSpPr/>
          <p:nvPr/>
        </p:nvSpPr>
        <p:spPr>
          <a:xfrm>
            <a:off x="1631665" y="1819163"/>
            <a:ext cx="1934178" cy="2245998"/>
          </a:xfrm>
          <a:custGeom>
            <a:avLst/>
            <a:gdLst>
              <a:gd name="connsiteX0" fmla="*/ 0 w 1934178"/>
              <a:gd name="connsiteY0" fmla="*/ 0 h 2245998"/>
              <a:gd name="connsiteX1" fmla="*/ 483545 w 1934178"/>
              <a:gd name="connsiteY1" fmla="*/ 0 h 2245998"/>
              <a:gd name="connsiteX2" fmla="*/ 928405 w 1934178"/>
              <a:gd name="connsiteY2" fmla="*/ 0 h 2245998"/>
              <a:gd name="connsiteX3" fmla="*/ 1450634 w 1934178"/>
              <a:gd name="connsiteY3" fmla="*/ 0 h 2245998"/>
              <a:gd name="connsiteX4" fmla="*/ 1934178 w 1934178"/>
              <a:gd name="connsiteY4" fmla="*/ 0 h 2245998"/>
              <a:gd name="connsiteX5" fmla="*/ 1934178 w 1934178"/>
              <a:gd name="connsiteY5" fmla="*/ 539040 h 2245998"/>
              <a:gd name="connsiteX6" fmla="*/ 1934178 w 1934178"/>
              <a:gd name="connsiteY6" fmla="*/ 1145459 h 2245998"/>
              <a:gd name="connsiteX7" fmla="*/ 1934178 w 1934178"/>
              <a:gd name="connsiteY7" fmla="*/ 1662039 h 2245998"/>
              <a:gd name="connsiteX8" fmla="*/ 1934178 w 1934178"/>
              <a:gd name="connsiteY8" fmla="*/ 2245998 h 2245998"/>
              <a:gd name="connsiteX9" fmla="*/ 1469975 w 1934178"/>
              <a:gd name="connsiteY9" fmla="*/ 2245998 h 2245998"/>
              <a:gd name="connsiteX10" fmla="*/ 1005773 w 1934178"/>
              <a:gd name="connsiteY10" fmla="*/ 2245998 h 2245998"/>
              <a:gd name="connsiteX11" fmla="*/ 502886 w 1934178"/>
              <a:gd name="connsiteY11" fmla="*/ 2245998 h 2245998"/>
              <a:gd name="connsiteX12" fmla="*/ 0 w 1934178"/>
              <a:gd name="connsiteY12" fmla="*/ 2245998 h 2245998"/>
              <a:gd name="connsiteX13" fmla="*/ 0 w 1934178"/>
              <a:gd name="connsiteY13" fmla="*/ 1751878 h 2245998"/>
              <a:gd name="connsiteX14" fmla="*/ 0 w 1934178"/>
              <a:gd name="connsiteY14" fmla="*/ 1257759 h 2245998"/>
              <a:gd name="connsiteX15" fmla="*/ 0 w 1934178"/>
              <a:gd name="connsiteY15" fmla="*/ 673799 h 2245998"/>
              <a:gd name="connsiteX16" fmla="*/ 0 w 1934178"/>
              <a:gd name="connsiteY16" fmla="*/ 0 h 224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34178" h="2245998" fill="none" extrusionOk="0">
                <a:moveTo>
                  <a:pt x="0" y="0"/>
                </a:moveTo>
                <a:cubicBezTo>
                  <a:pt x="206288" y="-32374"/>
                  <a:pt x="383755" y="1062"/>
                  <a:pt x="483545" y="0"/>
                </a:cubicBezTo>
                <a:cubicBezTo>
                  <a:pt x="583335" y="-1062"/>
                  <a:pt x="742800" y="14307"/>
                  <a:pt x="928405" y="0"/>
                </a:cubicBezTo>
                <a:cubicBezTo>
                  <a:pt x="1114010" y="-14307"/>
                  <a:pt x="1317581" y="5044"/>
                  <a:pt x="1450634" y="0"/>
                </a:cubicBezTo>
                <a:cubicBezTo>
                  <a:pt x="1583687" y="-5044"/>
                  <a:pt x="1817324" y="46440"/>
                  <a:pt x="1934178" y="0"/>
                </a:cubicBezTo>
                <a:cubicBezTo>
                  <a:pt x="1997038" y="173737"/>
                  <a:pt x="1905334" y="404057"/>
                  <a:pt x="1934178" y="539040"/>
                </a:cubicBezTo>
                <a:cubicBezTo>
                  <a:pt x="1963022" y="674023"/>
                  <a:pt x="1873254" y="907792"/>
                  <a:pt x="1934178" y="1145459"/>
                </a:cubicBezTo>
                <a:cubicBezTo>
                  <a:pt x="1995102" y="1383126"/>
                  <a:pt x="1924292" y="1424427"/>
                  <a:pt x="1934178" y="1662039"/>
                </a:cubicBezTo>
                <a:cubicBezTo>
                  <a:pt x="1944064" y="1899651"/>
                  <a:pt x="1926942" y="2044078"/>
                  <a:pt x="1934178" y="2245998"/>
                </a:cubicBezTo>
                <a:cubicBezTo>
                  <a:pt x="1779281" y="2295721"/>
                  <a:pt x="1577193" y="2211883"/>
                  <a:pt x="1469975" y="2245998"/>
                </a:cubicBezTo>
                <a:cubicBezTo>
                  <a:pt x="1362757" y="2280113"/>
                  <a:pt x="1134565" y="2224752"/>
                  <a:pt x="1005773" y="2245998"/>
                </a:cubicBezTo>
                <a:cubicBezTo>
                  <a:pt x="876981" y="2267244"/>
                  <a:pt x="605347" y="2188919"/>
                  <a:pt x="502886" y="2245998"/>
                </a:cubicBezTo>
                <a:cubicBezTo>
                  <a:pt x="400425" y="2303077"/>
                  <a:pt x="156432" y="2202238"/>
                  <a:pt x="0" y="2245998"/>
                </a:cubicBezTo>
                <a:cubicBezTo>
                  <a:pt x="-15881" y="2094632"/>
                  <a:pt x="29370" y="1958737"/>
                  <a:pt x="0" y="1751878"/>
                </a:cubicBezTo>
                <a:cubicBezTo>
                  <a:pt x="-29370" y="1545019"/>
                  <a:pt x="51144" y="1490303"/>
                  <a:pt x="0" y="1257759"/>
                </a:cubicBezTo>
                <a:cubicBezTo>
                  <a:pt x="-51144" y="1025215"/>
                  <a:pt x="46826" y="828834"/>
                  <a:pt x="0" y="673799"/>
                </a:cubicBezTo>
                <a:cubicBezTo>
                  <a:pt x="-46826" y="518764"/>
                  <a:pt x="79591" y="169817"/>
                  <a:pt x="0" y="0"/>
                </a:cubicBezTo>
                <a:close/>
              </a:path>
              <a:path w="1934178" h="2245998" stroke="0" extrusionOk="0">
                <a:moveTo>
                  <a:pt x="0" y="0"/>
                </a:moveTo>
                <a:cubicBezTo>
                  <a:pt x="194851" y="-55016"/>
                  <a:pt x="299469" y="29698"/>
                  <a:pt x="464203" y="0"/>
                </a:cubicBezTo>
                <a:cubicBezTo>
                  <a:pt x="628937" y="-29698"/>
                  <a:pt x="826151" y="31767"/>
                  <a:pt x="986431" y="0"/>
                </a:cubicBezTo>
                <a:cubicBezTo>
                  <a:pt x="1146711" y="-31767"/>
                  <a:pt x="1291648" y="326"/>
                  <a:pt x="1411950" y="0"/>
                </a:cubicBezTo>
                <a:cubicBezTo>
                  <a:pt x="1532252" y="-326"/>
                  <a:pt x="1709439" y="49946"/>
                  <a:pt x="1934178" y="0"/>
                </a:cubicBezTo>
                <a:cubicBezTo>
                  <a:pt x="1941315" y="238536"/>
                  <a:pt x="1897042" y="368020"/>
                  <a:pt x="1934178" y="516580"/>
                </a:cubicBezTo>
                <a:cubicBezTo>
                  <a:pt x="1971314" y="665140"/>
                  <a:pt x="1865654" y="904768"/>
                  <a:pt x="1934178" y="1100539"/>
                </a:cubicBezTo>
                <a:cubicBezTo>
                  <a:pt x="2002702" y="1296310"/>
                  <a:pt x="1910684" y="1408466"/>
                  <a:pt x="1934178" y="1617119"/>
                </a:cubicBezTo>
                <a:cubicBezTo>
                  <a:pt x="1957672" y="1825772"/>
                  <a:pt x="1926978" y="2080307"/>
                  <a:pt x="1934178" y="2245998"/>
                </a:cubicBezTo>
                <a:cubicBezTo>
                  <a:pt x="1757661" y="2249135"/>
                  <a:pt x="1580722" y="2193525"/>
                  <a:pt x="1411950" y="2245998"/>
                </a:cubicBezTo>
                <a:cubicBezTo>
                  <a:pt x="1243178" y="2298471"/>
                  <a:pt x="1052234" y="2202154"/>
                  <a:pt x="889722" y="2245998"/>
                </a:cubicBezTo>
                <a:cubicBezTo>
                  <a:pt x="727210" y="2289842"/>
                  <a:pt x="629167" y="2217839"/>
                  <a:pt x="464203" y="2245998"/>
                </a:cubicBezTo>
                <a:cubicBezTo>
                  <a:pt x="299239" y="2274157"/>
                  <a:pt x="143126" y="2220686"/>
                  <a:pt x="0" y="2245998"/>
                </a:cubicBezTo>
                <a:cubicBezTo>
                  <a:pt x="-11888" y="2115253"/>
                  <a:pt x="7267" y="1853018"/>
                  <a:pt x="0" y="1662039"/>
                </a:cubicBezTo>
                <a:cubicBezTo>
                  <a:pt x="-7267" y="1471060"/>
                  <a:pt x="51022" y="1198875"/>
                  <a:pt x="0" y="1078079"/>
                </a:cubicBezTo>
                <a:cubicBezTo>
                  <a:pt x="-51022" y="957283"/>
                  <a:pt x="26234" y="702501"/>
                  <a:pt x="0" y="516580"/>
                </a:cubicBezTo>
                <a:cubicBezTo>
                  <a:pt x="-26234" y="330659"/>
                  <a:pt x="47402" y="166848"/>
                  <a:pt x="0" y="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1611919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DB99A46-90E3-5DD0-A763-5ADBF0551688}"/>
              </a:ext>
            </a:extLst>
          </p:cNvPr>
          <p:cNvSpPr txBox="1"/>
          <p:nvPr/>
        </p:nvSpPr>
        <p:spPr>
          <a:xfrm>
            <a:off x="6857577" y="3980723"/>
            <a:ext cx="3089034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 Months = One 32-byte Hash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9EFAE0D9-0954-751A-6963-460BF4C2236A}"/>
              </a:ext>
            </a:extLst>
          </p:cNvPr>
          <p:cNvCxnSpPr>
            <a:cxnSpLocks/>
          </p:cNvCxnSpPr>
          <p:nvPr/>
        </p:nvCxnSpPr>
        <p:spPr>
          <a:xfrm>
            <a:off x="3264033" y="3122262"/>
            <a:ext cx="720543" cy="1491728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37E925FA-6492-C28A-E56F-A6B997B76B0C}"/>
              </a:ext>
            </a:extLst>
          </p:cNvPr>
          <p:cNvSpPr txBox="1"/>
          <p:nvPr/>
        </p:nvSpPr>
        <p:spPr>
          <a:xfrm>
            <a:off x="351716" y="4002720"/>
            <a:ext cx="3089034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 Months = One 32-byte Hash</a:t>
            </a:r>
          </a:p>
        </p:txBody>
      </p:sp>
      <p:sp>
        <p:nvSpPr>
          <p:cNvPr id="156" name="Rectangle 1">
            <a:extLst>
              <a:ext uri="{FF2B5EF4-FFF2-40B4-BE49-F238E27FC236}">
                <a16:creationId xmlns:a16="http://schemas.microsoft.com/office/drawing/2014/main" id="{D73D4049-3DF6-9915-A5B1-ACC1F15D1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4131" y="4593144"/>
            <a:ext cx="5668312" cy="261610"/>
          </a:xfrm>
          <a:prstGeom prst="rect">
            <a:avLst/>
          </a:prstGeom>
          <a:solidFill>
            <a:srgbClr val="92D050">
              <a:alpha val="52941"/>
            </a:srgbClr>
          </a:solidFill>
          <a:ln w="9525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e320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b6c2fffc8d750423db8b1eb942ae710e951ed797f7affc8892b0f1fc122b </a:t>
            </a:r>
          </a:p>
        </p:txBody>
      </p:sp>
      <p:sp>
        <p:nvSpPr>
          <p:cNvPr id="157" name="Rectangle 1">
            <a:extLst>
              <a:ext uri="{FF2B5EF4-FFF2-40B4-BE49-F238E27FC236}">
                <a16:creationId xmlns:a16="http://schemas.microsoft.com/office/drawing/2014/main" id="{B5FCD5A2-193C-24A9-5804-61B66B56D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6792" y="4551322"/>
            <a:ext cx="5668312" cy="261610"/>
          </a:xfrm>
          <a:prstGeom prst="rect">
            <a:avLst/>
          </a:prstGeom>
          <a:solidFill>
            <a:srgbClr val="92D050">
              <a:alpha val="52941"/>
            </a:srgbClr>
          </a:solidFill>
          <a:ln w="9525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1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81cd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02ab7e569e8bcd9317e2fe99f2de44d49ab2b8851ba4a308000000000000</a:t>
            </a:r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8" name="Rectangle 1">
            <a:extLst>
              <a:ext uri="{FF2B5EF4-FFF2-40B4-BE49-F238E27FC236}">
                <a16:creationId xmlns:a16="http://schemas.microsoft.com/office/drawing/2014/main" id="{9A0A16BB-3775-111C-04D9-0417170FD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077" y="2743743"/>
            <a:ext cx="626752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e320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9" name="Rectangle 1">
            <a:extLst>
              <a:ext uri="{FF2B5EF4-FFF2-40B4-BE49-F238E27FC236}">
                <a16:creationId xmlns:a16="http://schemas.microsoft.com/office/drawing/2014/main" id="{2828C547-E0A1-DA14-5600-DAF458296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9605" y="2733054"/>
            <a:ext cx="626752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81cd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CF28D1B-BB08-A22A-F511-97E02F3158A9}"/>
              </a:ext>
            </a:extLst>
          </p:cNvPr>
          <p:cNvCxnSpPr>
            <a:cxnSpLocks/>
          </p:cNvCxnSpPr>
          <p:nvPr/>
        </p:nvCxnSpPr>
        <p:spPr>
          <a:xfrm>
            <a:off x="4096238" y="4823879"/>
            <a:ext cx="249522" cy="85371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9B1BBE88-B0C2-EF2A-AFD7-82CC67AFDE95}"/>
              </a:ext>
            </a:extLst>
          </p:cNvPr>
          <p:cNvCxnSpPr>
            <a:cxnSpLocks/>
          </p:cNvCxnSpPr>
          <p:nvPr/>
        </p:nvCxnSpPr>
        <p:spPr>
          <a:xfrm>
            <a:off x="10576695" y="4827345"/>
            <a:ext cx="249522" cy="85371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">
            <a:extLst>
              <a:ext uri="{FF2B5EF4-FFF2-40B4-BE49-F238E27FC236}">
                <a16:creationId xmlns:a16="http://schemas.microsoft.com/office/drawing/2014/main" id="{FC2901EA-C18F-956D-6955-0670C22F0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6748" y="6469370"/>
            <a:ext cx="1712213" cy="261610"/>
          </a:xfrm>
          <a:prstGeom prst="rect">
            <a:avLst/>
          </a:prstGeom>
          <a:solidFill>
            <a:srgbClr val="92D050">
              <a:alpha val="52941"/>
            </a:srgbClr>
          </a:solidFill>
          <a:ln w="9525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kumimoji="0" lang="en-US" altLang="en-US" sz="11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320</a:t>
            </a:r>
            <a:r>
              <a:rPr lang="en-US" alt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... Pays Out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F78DE7E-8098-D731-0F35-6A5FD59F53D1}"/>
              </a:ext>
            </a:extLst>
          </p:cNvPr>
          <p:cNvCxnSpPr>
            <a:cxnSpLocks/>
          </p:cNvCxnSpPr>
          <p:nvPr/>
        </p:nvCxnSpPr>
        <p:spPr>
          <a:xfrm flipH="1">
            <a:off x="9919075" y="5680941"/>
            <a:ext cx="425340" cy="834552"/>
          </a:xfrm>
          <a:prstGeom prst="straightConnector1">
            <a:avLst/>
          </a:prstGeom>
          <a:ln w="762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51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B38651-8AB6-47B8-9EDA-8A4950403778}"/>
              </a:ext>
            </a:extLst>
          </p:cNvPr>
          <p:cNvSpPr/>
          <p:nvPr/>
        </p:nvSpPr>
        <p:spPr>
          <a:xfrm>
            <a:off x="2621552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3BC2EB-814E-4F13-AF41-9512C0D3A543}"/>
              </a:ext>
            </a:extLst>
          </p:cNvPr>
          <p:cNvSpPr/>
          <p:nvPr/>
        </p:nvSpPr>
        <p:spPr>
          <a:xfrm>
            <a:off x="3151323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DA6AF3-295C-4223-B27D-74F2EAA18D6E}"/>
              </a:ext>
            </a:extLst>
          </p:cNvPr>
          <p:cNvSpPr/>
          <p:nvPr/>
        </p:nvSpPr>
        <p:spPr>
          <a:xfrm>
            <a:off x="3681094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D2848E-968E-4BC0-BBFE-256759C9986C}"/>
              </a:ext>
            </a:extLst>
          </p:cNvPr>
          <p:cNvSpPr/>
          <p:nvPr/>
        </p:nvSpPr>
        <p:spPr>
          <a:xfrm>
            <a:off x="4210865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AE89E0-0231-4AD3-AC3C-888ED8F51583}"/>
              </a:ext>
            </a:extLst>
          </p:cNvPr>
          <p:cNvSpPr/>
          <p:nvPr/>
        </p:nvSpPr>
        <p:spPr>
          <a:xfrm>
            <a:off x="4740636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B5A1C9-D679-45DD-97F8-2EE6A0516E45}"/>
              </a:ext>
            </a:extLst>
          </p:cNvPr>
          <p:cNvSpPr/>
          <p:nvPr/>
        </p:nvSpPr>
        <p:spPr>
          <a:xfrm>
            <a:off x="5270407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73764C-366B-421B-96BA-73A5C413CD06}"/>
              </a:ext>
            </a:extLst>
          </p:cNvPr>
          <p:cNvSpPr/>
          <p:nvPr/>
        </p:nvSpPr>
        <p:spPr>
          <a:xfrm>
            <a:off x="5843238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BA7703-6B28-44B0-ABA5-5E31705D3E4B}"/>
              </a:ext>
            </a:extLst>
          </p:cNvPr>
          <p:cNvSpPr/>
          <p:nvPr/>
        </p:nvSpPr>
        <p:spPr>
          <a:xfrm>
            <a:off x="6373009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3D56C0-9FB4-4860-8B51-6C3DFDEEE672}"/>
              </a:ext>
            </a:extLst>
          </p:cNvPr>
          <p:cNvSpPr/>
          <p:nvPr/>
        </p:nvSpPr>
        <p:spPr>
          <a:xfrm>
            <a:off x="6902780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F8675B-1953-43B1-8FE6-BDEB1699D60D}"/>
              </a:ext>
            </a:extLst>
          </p:cNvPr>
          <p:cNvSpPr/>
          <p:nvPr/>
        </p:nvSpPr>
        <p:spPr>
          <a:xfrm>
            <a:off x="7432551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219790-0C3A-462B-AA89-86B53E6C9522}"/>
              </a:ext>
            </a:extLst>
          </p:cNvPr>
          <p:cNvSpPr/>
          <p:nvPr/>
        </p:nvSpPr>
        <p:spPr>
          <a:xfrm>
            <a:off x="7962322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7EBE0F-4D8E-4A38-B1C2-13F38E553C08}"/>
              </a:ext>
            </a:extLst>
          </p:cNvPr>
          <p:cNvSpPr/>
          <p:nvPr/>
        </p:nvSpPr>
        <p:spPr>
          <a:xfrm>
            <a:off x="8492093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D7AA79-6248-493F-8D89-7C03B8D815DB}"/>
              </a:ext>
            </a:extLst>
          </p:cNvPr>
          <p:cNvSpPr/>
          <p:nvPr/>
        </p:nvSpPr>
        <p:spPr>
          <a:xfrm>
            <a:off x="9021864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0A1AE5-DE4F-4C33-B4B0-CA1032C1EC02}"/>
              </a:ext>
            </a:extLst>
          </p:cNvPr>
          <p:cNvSpPr/>
          <p:nvPr/>
        </p:nvSpPr>
        <p:spPr>
          <a:xfrm>
            <a:off x="9551635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BA95BC-B207-4320-9BEA-DD34FE4ACBF9}"/>
              </a:ext>
            </a:extLst>
          </p:cNvPr>
          <p:cNvSpPr/>
          <p:nvPr/>
        </p:nvSpPr>
        <p:spPr>
          <a:xfrm>
            <a:off x="10081406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57E083-FCCE-4D2E-8542-0CB725335650}"/>
              </a:ext>
            </a:extLst>
          </p:cNvPr>
          <p:cNvSpPr/>
          <p:nvPr/>
        </p:nvSpPr>
        <p:spPr>
          <a:xfrm>
            <a:off x="10611177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37A263-5A70-441F-BB03-82DD4E707619}"/>
              </a:ext>
            </a:extLst>
          </p:cNvPr>
          <p:cNvSpPr/>
          <p:nvPr/>
        </p:nvSpPr>
        <p:spPr>
          <a:xfrm>
            <a:off x="11140948" y="5100329"/>
            <a:ext cx="377371" cy="36512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29077E-9CEE-47F7-AA4A-374F7AE94532}"/>
              </a:ext>
            </a:extLst>
          </p:cNvPr>
          <p:cNvSpPr/>
          <p:nvPr/>
        </p:nvSpPr>
        <p:spPr>
          <a:xfrm>
            <a:off x="2621552" y="5546382"/>
            <a:ext cx="377371" cy="53193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6DBC00-835C-4963-ABF2-452C3CD2ACC3}"/>
              </a:ext>
            </a:extLst>
          </p:cNvPr>
          <p:cNvSpPr/>
          <p:nvPr/>
        </p:nvSpPr>
        <p:spPr>
          <a:xfrm>
            <a:off x="3151323" y="5546382"/>
            <a:ext cx="377371" cy="16846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E62B81C-C3F5-4447-A926-90C0B822F8D7}"/>
              </a:ext>
            </a:extLst>
          </p:cNvPr>
          <p:cNvSpPr/>
          <p:nvPr/>
        </p:nvSpPr>
        <p:spPr>
          <a:xfrm>
            <a:off x="3681094" y="5546382"/>
            <a:ext cx="377371" cy="3902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4946A-B28D-4996-9331-F870EC4DFE56}"/>
              </a:ext>
            </a:extLst>
          </p:cNvPr>
          <p:cNvSpPr/>
          <p:nvPr/>
        </p:nvSpPr>
        <p:spPr>
          <a:xfrm>
            <a:off x="4210865" y="5546383"/>
            <a:ext cx="377371" cy="53193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573905-16B0-4BB0-8A69-29B234F4380A}"/>
              </a:ext>
            </a:extLst>
          </p:cNvPr>
          <p:cNvSpPr/>
          <p:nvPr/>
        </p:nvSpPr>
        <p:spPr>
          <a:xfrm>
            <a:off x="4740636" y="5546383"/>
            <a:ext cx="377371" cy="2963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1B1B99-B61C-4B18-8FFD-1F65B81E8D84}"/>
              </a:ext>
            </a:extLst>
          </p:cNvPr>
          <p:cNvSpPr/>
          <p:nvPr/>
        </p:nvSpPr>
        <p:spPr>
          <a:xfrm>
            <a:off x="5270407" y="5546382"/>
            <a:ext cx="377371" cy="70104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54872C-988F-4437-9158-C990E4E008D2}"/>
              </a:ext>
            </a:extLst>
          </p:cNvPr>
          <p:cNvSpPr/>
          <p:nvPr/>
        </p:nvSpPr>
        <p:spPr>
          <a:xfrm>
            <a:off x="5843238" y="5546383"/>
            <a:ext cx="377371" cy="247886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B43403-5750-451B-B7EE-62CE7F248CE7}"/>
              </a:ext>
            </a:extLst>
          </p:cNvPr>
          <p:cNvSpPr/>
          <p:nvPr/>
        </p:nvSpPr>
        <p:spPr>
          <a:xfrm>
            <a:off x="6373009" y="5546382"/>
            <a:ext cx="377371" cy="1747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A01951-7068-45AC-B8A7-A5B25F51EA14}"/>
              </a:ext>
            </a:extLst>
          </p:cNvPr>
          <p:cNvSpPr/>
          <p:nvPr/>
        </p:nvSpPr>
        <p:spPr>
          <a:xfrm>
            <a:off x="6902780" y="5546382"/>
            <a:ext cx="377371" cy="30243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8C8B9AC-872B-4D68-97A1-64A35AA25848}"/>
              </a:ext>
            </a:extLst>
          </p:cNvPr>
          <p:cNvSpPr/>
          <p:nvPr/>
        </p:nvSpPr>
        <p:spPr>
          <a:xfrm>
            <a:off x="7432551" y="5546382"/>
            <a:ext cx="377371" cy="75843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22B2CA6-5763-4B55-8BE6-2378F215E330}"/>
              </a:ext>
            </a:extLst>
          </p:cNvPr>
          <p:cNvSpPr/>
          <p:nvPr/>
        </p:nvSpPr>
        <p:spPr>
          <a:xfrm>
            <a:off x="7962322" y="5546382"/>
            <a:ext cx="377371" cy="22986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07C205D-7116-4BC3-B1AE-2DFA7C5D4E5D}"/>
              </a:ext>
            </a:extLst>
          </p:cNvPr>
          <p:cNvSpPr/>
          <p:nvPr/>
        </p:nvSpPr>
        <p:spPr>
          <a:xfrm>
            <a:off x="8492093" y="5546382"/>
            <a:ext cx="377371" cy="35084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0BF59C-C9AB-4221-98D8-44E6DBE68108}"/>
              </a:ext>
            </a:extLst>
          </p:cNvPr>
          <p:cNvSpPr/>
          <p:nvPr/>
        </p:nvSpPr>
        <p:spPr>
          <a:xfrm>
            <a:off x="9021864" y="5553872"/>
            <a:ext cx="377371" cy="57823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256965-B784-40AE-8F2F-E1CE9AAD9FF5}"/>
              </a:ext>
            </a:extLst>
          </p:cNvPr>
          <p:cNvSpPr/>
          <p:nvPr/>
        </p:nvSpPr>
        <p:spPr>
          <a:xfrm>
            <a:off x="9551635" y="5546383"/>
            <a:ext cx="377371" cy="13743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633C5F2-6520-4CBC-9159-E3D65DF6BFCE}"/>
              </a:ext>
            </a:extLst>
          </p:cNvPr>
          <p:cNvSpPr/>
          <p:nvPr/>
        </p:nvSpPr>
        <p:spPr>
          <a:xfrm>
            <a:off x="10081406" y="5546382"/>
            <a:ext cx="377371" cy="57133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23AC2B-7171-45E4-AB93-CB35EEB6D900}"/>
              </a:ext>
            </a:extLst>
          </p:cNvPr>
          <p:cNvSpPr/>
          <p:nvPr/>
        </p:nvSpPr>
        <p:spPr>
          <a:xfrm>
            <a:off x="10611177" y="5546383"/>
            <a:ext cx="377371" cy="45229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4F06CB-6941-4537-9C4E-E984AB8FCDCE}"/>
              </a:ext>
            </a:extLst>
          </p:cNvPr>
          <p:cNvSpPr/>
          <p:nvPr/>
        </p:nvSpPr>
        <p:spPr>
          <a:xfrm>
            <a:off x="11140948" y="5546383"/>
            <a:ext cx="377371" cy="61975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6AE2E5D-1E92-44C9-ABF6-E16CEBC089E5}"/>
              </a:ext>
            </a:extLst>
          </p:cNvPr>
          <p:cNvCxnSpPr>
            <a:cxnSpLocks/>
          </p:cNvCxnSpPr>
          <p:nvPr/>
        </p:nvCxnSpPr>
        <p:spPr>
          <a:xfrm>
            <a:off x="2133600" y="5289017"/>
            <a:ext cx="9891971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4019E838-B532-4058-B6C2-141C198C0C41}"/>
              </a:ext>
            </a:extLst>
          </p:cNvPr>
          <p:cNvSpPr txBox="1"/>
          <p:nvPr/>
        </p:nvSpPr>
        <p:spPr>
          <a:xfrm>
            <a:off x="137214" y="5170363"/>
            <a:ext cx="2408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Base Layer</a:t>
            </a:r>
            <a:br>
              <a:rPr lang="en-US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(Bitcoin Core)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5DC4B08-F529-46DE-AE77-D68D7D55095B}"/>
              </a:ext>
            </a:extLst>
          </p:cNvPr>
          <p:cNvSpPr/>
          <p:nvPr/>
        </p:nvSpPr>
        <p:spPr>
          <a:xfrm>
            <a:off x="8692038" y="222105"/>
            <a:ext cx="377371" cy="365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3EAACC-39CE-48B2-A2F5-963CFCF5C7D3}"/>
              </a:ext>
            </a:extLst>
          </p:cNvPr>
          <p:cNvSpPr/>
          <p:nvPr/>
        </p:nvSpPr>
        <p:spPr>
          <a:xfrm>
            <a:off x="10270091" y="137901"/>
            <a:ext cx="377371" cy="64109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522AD07-B14E-41EA-8562-9060CEAD4732}"/>
              </a:ext>
            </a:extLst>
          </p:cNvPr>
          <p:cNvSpPr txBox="1"/>
          <p:nvPr/>
        </p:nvSpPr>
        <p:spPr>
          <a:xfrm>
            <a:off x="9173871" y="103181"/>
            <a:ext cx="1212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Block Header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72383B4-B830-4402-8D81-E8983385CB7A}"/>
              </a:ext>
            </a:extLst>
          </p:cNvPr>
          <p:cNvSpPr txBox="1"/>
          <p:nvPr/>
        </p:nvSpPr>
        <p:spPr>
          <a:xfrm>
            <a:off x="10708134" y="93784"/>
            <a:ext cx="1404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List of transactions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37ADD63-248F-40E0-891F-EDA23B0DEC3A}"/>
              </a:ext>
            </a:extLst>
          </p:cNvPr>
          <p:cNvSpPr/>
          <p:nvPr/>
        </p:nvSpPr>
        <p:spPr>
          <a:xfrm>
            <a:off x="8492093" y="60325"/>
            <a:ext cx="3533478" cy="8428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97C4763-84A2-4D82-A0B9-C65C56FCECBC}"/>
              </a:ext>
            </a:extLst>
          </p:cNvPr>
          <p:cNvCxnSpPr>
            <a:cxnSpLocks/>
          </p:cNvCxnSpPr>
          <p:nvPr/>
        </p:nvCxnSpPr>
        <p:spPr>
          <a:xfrm>
            <a:off x="10081406" y="115599"/>
            <a:ext cx="0" cy="751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ACD83EC-FFE2-419F-A594-B1941B39E2C1}"/>
              </a:ext>
            </a:extLst>
          </p:cNvPr>
          <p:cNvSpPr txBox="1"/>
          <p:nvPr/>
        </p:nvSpPr>
        <p:spPr>
          <a:xfrm>
            <a:off x="3814828" y="1227318"/>
            <a:ext cx="156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January 2021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FD45CE7-F095-4AE2-8579-E476AE9F6928}"/>
              </a:ext>
            </a:extLst>
          </p:cNvPr>
          <p:cNvSpPr txBox="1"/>
          <p:nvPr/>
        </p:nvSpPr>
        <p:spPr>
          <a:xfrm>
            <a:off x="5575305" y="1214688"/>
            <a:ext cx="203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February 2021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F75B2D1-943C-414C-A276-19DC4CE46D45}"/>
              </a:ext>
            </a:extLst>
          </p:cNvPr>
          <p:cNvSpPr txBox="1"/>
          <p:nvPr/>
        </p:nvSpPr>
        <p:spPr>
          <a:xfrm>
            <a:off x="7432551" y="1209332"/>
            <a:ext cx="203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March 2021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4AAE12E-9800-4F7C-B599-E25A431F11BA}"/>
              </a:ext>
            </a:extLst>
          </p:cNvPr>
          <p:cNvSpPr txBox="1"/>
          <p:nvPr/>
        </p:nvSpPr>
        <p:spPr>
          <a:xfrm>
            <a:off x="1744825" y="1214637"/>
            <a:ext cx="179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December 2020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FE88991-6CBA-4C0B-829F-F4EEA166954D}"/>
              </a:ext>
            </a:extLst>
          </p:cNvPr>
          <p:cNvSpPr txBox="1"/>
          <p:nvPr/>
        </p:nvSpPr>
        <p:spPr>
          <a:xfrm>
            <a:off x="9289797" y="1197249"/>
            <a:ext cx="203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April 2021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C05707C-21AF-41F5-AA77-A1AA010F75E9}"/>
              </a:ext>
            </a:extLst>
          </p:cNvPr>
          <p:cNvCxnSpPr>
            <a:cxnSpLocks/>
          </p:cNvCxnSpPr>
          <p:nvPr/>
        </p:nvCxnSpPr>
        <p:spPr>
          <a:xfrm flipV="1">
            <a:off x="137214" y="1568928"/>
            <a:ext cx="11901316" cy="29925"/>
          </a:xfrm>
          <a:prstGeom prst="line">
            <a:avLst/>
          </a:prstGeom>
          <a:ln w="28575">
            <a:solidFill>
              <a:srgbClr val="F8C19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DF249E7-1CF3-4A29-9910-8B3F6109AEF8}"/>
              </a:ext>
            </a:extLst>
          </p:cNvPr>
          <p:cNvCxnSpPr>
            <a:cxnSpLocks/>
          </p:cNvCxnSpPr>
          <p:nvPr/>
        </p:nvCxnSpPr>
        <p:spPr>
          <a:xfrm flipV="1">
            <a:off x="124255" y="4898087"/>
            <a:ext cx="11901316" cy="29925"/>
          </a:xfrm>
          <a:prstGeom prst="line">
            <a:avLst/>
          </a:prstGeom>
          <a:ln w="28575">
            <a:solidFill>
              <a:srgbClr val="F8C19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F087AC4-9064-444D-B0BC-018DC7EF9505}"/>
              </a:ext>
            </a:extLst>
          </p:cNvPr>
          <p:cNvCxnSpPr>
            <a:cxnSpLocks/>
          </p:cNvCxnSpPr>
          <p:nvPr/>
        </p:nvCxnSpPr>
        <p:spPr>
          <a:xfrm flipV="1">
            <a:off x="206253" y="1208651"/>
            <a:ext cx="11985747" cy="50288"/>
          </a:xfrm>
          <a:prstGeom prst="line">
            <a:avLst/>
          </a:prstGeom>
          <a:ln w="28575">
            <a:solidFill>
              <a:srgbClr val="F8C19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2">
            <a:extLst>
              <a:ext uri="{FF2B5EF4-FFF2-40B4-BE49-F238E27FC236}">
                <a16:creationId xmlns:a16="http://schemas.microsoft.com/office/drawing/2014/main" id="{1E545C8B-F922-4191-8FF3-25EFED034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0710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DCDC8E1-0359-11E4-259B-C0D3E40EEFAB}"/>
              </a:ext>
            </a:extLst>
          </p:cNvPr>
          <p:cNvSpPr txBox="1">
            <a:spLocks/>
          </p:cNvSpPr>
          <p:nvPr/>
        </p:nvSpPr>
        <p:spPr>
          <a:xfrm>
            <a:off x="137214" y="58280"/>
            <a:ext cx="5958786" cy="1090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Your Layer1 Node, Sees...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EB1EB0D2-CAF8-F623-C3EC-6C68769D0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6748" y="6469370"/>
            <a:ext cx="1712213" cy="261610"/>
          </a:xfrm>
          <a:prstGeom prst="rect">
            <a:avLst/>
          </a:prstGeom>
          <a:solidFill>
            <a:srgbClr val="92D050">
              <a:alpha val="52941"/>
            </a:srgbClr>
          </a:solidFill>
          <a:ln w="9525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kumimoji="0" lang="en-US" altLang="en-US" sz="11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320</a:t>
            </a:r>
            <a:r>
              <a:rPr lang="en-US" alt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... Pays Out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A045D0E-C644-F796-2B96-D7DDF6DBAC27}"/>
              </a:ext>
            </a:extLst>
          </p:cNvPr>
          <p:cNvCxnSpPr>
            <a:cxnSpLocks/>
          </p:cNvCxnSpPr>
          <p:nvPr/>
        </p:nvCxnSpPr>
        <p:spPr>
          <a:xfrm flipH="1">
            <a:off x="9919075" y="5680941"/>
            <a:ext cx="425340" cy="83455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1">
            <a:extLst>
              <a:ext uri="{FF2B5EF4-FFF2-40B4-BE49-F238E27FC236}">
                <a16:creationId xmlns:a16="http://schemas.microsoft.com/office/drawing/2014/main" id="{47928E9F-7578-096E-1E75-D5174DACF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6709" y="6502613"/>
            <a:ext cx="5668312" cy="261610"/>
          </a:xfrm>
          <a:prstGeom prst="rect">
            <a:avLst/>
          </a:prstGeom>
          <a:solidFill>
            <a:srgbClr val="92D050">
              <a:alpha val="52941"/>
            </a:srgbClr>
          </a:solidFill>
          <a:ln w="9525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e320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b6c2fffc8d750423db8b1eb942ae710e951ed797f7affc8892b0f1fc122b </a:t>
            </a: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187A3DB3-B994-614E-70E7-04801ABCC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657" y="5591751"/>
            <a:ext cx="297491" cy="113038"/>
          </a:xfrm>
          <a:prstGeom prst="rect">
            <a:avLst/>
          </a:prstGeom>
          <a:solidFill>
            <a:srgbClr val="92D050">
              <a:alpha val="52941"/>
            </a:srgbClr>
          </a:solidFill>
          <a:ln w="9525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Rectangle 1">
            <a:extLst>
              <a:ext uri="{FF2B5EF4-FFF2-40B4-BE49-F238E27FC236}">
                <a16:creationId xmlns:a16="http://schemas.microsoft.com/office/drawing/2014/main" id="{53E13FB7-4672-AFFE-9C3F-5F6875E2D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8512" y="5584108"/>
            <a:ext cx="297491" cy="113038"/>
          </a:xfrm>
          <a:prstGeom prst="rect">
            <a:avLst/>
          </a:prstGeom>
          <a:solidFill>
            <a:srgbClr val="92D050">
              <a:alpha val="52941"/>
            </a:srgbClr>
          </a:solidFill>
          <a:ln w="9525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2D3291-8A4B-3D01-616E-87C9FF27421B}"/>
              </a:ext>
            </a:extLst>
          </p:cNvPr>
          <p:cNvCxnSpPr>
            <a:cxnSpLocks/>
          </p:cNvCxnSpPr>
          <p:nvPr/>
        </p:nvCxnSpPr>
        <p:spPr>
          <a:xfrm flipV="1">
            <a:off x="4287079" y="5758782"/>
            <a:ext cx="72002" cy="65435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1">
            <a:extLst>
              <a:ext uri="{FF2B5EF4-FFF2-40B4-BE49-F238E27FC236}">
                <a16:creationId xmlns:a16="http://schemas.microsoft.com/office/drawing/2014/main" id="{80545B09-16F3-A6C0-34D2-3B6548422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3315" y="6469370"/>
            <a:ext cx="5668312" cy="261610"/>
          </a:xfrm>
          <a:prstGeom prst="rect">
            <a:avLst/>
          </a:prstGeom>
          <a:solidFill>
            <a:srgbClr val="92D050">
              <a:alpha val="52941"/>
            </a:srgbClr>
          </a:solidFill>
          <a:ln w="9525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1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81cd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02ab7e569e8bcd9317e2fe99f2de44d49ab2b8851ba4a308000000000000</a:t>
            </a:r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Rectangle 1">
            <a:extLst>
              <a:ext uri="{FF2B5EF4-FFF2-40B4-BE49-F238E27FC236}">
                <a16:creationId xmlns:a16="http://schemas.microsoft.com/office/drawing/2014/main" id="{81DAD953-A174-ADC2-1B94-0369E3134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3551" y="5599114"/>
            <a:ext cx="297491" cy="113038"/>
          </a:xfrm>
          <a:prstGeom prst="rect">
            <a:avLst/>
          </a:prstGeom>
          <a:solidFill>
            <a:srgbClr val="92D050">
              <a:alpha val="52941"/>
            </a:srgbClr>
          </a:solidFill>
          <a:ln w="9525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F39E742-F5B6-4472-D531-1F167E1CBFA0}"/>
              </a:ext>
            </a:extLst>
          </p:cNvPr>
          <p:cNvCxnSpPr>
            <a:cxnSpLocks/>
          </p:cNvCxnSpPr>
          <p:nvPr/>
        </p:nvCxnSpPr>
        <p:spPr>
          <a:xfrm flipH="1" flipV="1">
            <a:off x="10806798" y="5734871"/>
            <a:ext cx="104710" cy="68817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695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C194-A889-BB2B-04FE-266CFBD9E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9" y="132944"/>
            <a:ext cx="11806890" cy="860720"/>
          </a:xfrm>
        </p:spPr>
        <p:txBody>
          <a:bodyPr>
            <a:normAutofit/>
          </a:bodyPr>
          <a:lstStyle/>
          <a:p>
            <a:r>
              <a:rPr lang="en-US" dirty="0"/>
              <a:t>Try Our Software </a:t>
            </a:r>
            <a:r>
              <a:rPr lang="en-US" sz="3100" dirty="0"/>
              <a:t>-- see for yourself!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7ACB6-310E-5817-258F-B06BB315E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3C478-3A8B-0D7B-39A5-4BBC1D6EFD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"/>
          <a:stretch/>
        </p:blipFill>
        <p:spPr>
          <a:xfrm>
            <a:off x="0" y="993664"/>
            <a:ext cx="12192000" cy="627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2272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7ACB6-310E-5817-258F-B06BB315E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3C478-3A8B-0D7B-39A5-4BBC1D6EFD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"/>
          <a:stretch/>
        </p:blipFill>
        <p:spPr>
          <a:xfrm>
            <a:off x="0" y="993664"/>
            <a:ext cx="12192000" cy="627149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8765C1C-8F17-DF6A-5D32-4A7CFD49AA03}"/>
              </a:ext>
            </a:extLst>
          </p:cNvPr>
          <p:cNvSpPr/>
          <p:nvPr/>
        </p:nvSpPr>
        <p:spPr>
          <a:xfrm>
            <a:off x="6213512" y="3117773"/>
            <a:ext cx="5717755" cy="3712736"/>
          </a:xfrm>
          <a:prstGeom prst="roundRect">
            <a:avLst/>
          </a:prstGeom>
          <a:solidFill>
            <a:srgbClr val="00B0F0">
              <a:alpha val="21176"/>
            </a:srgbClr>
          </a:solidFill>
          <a:ln w="76200">
            <a:solidFill>
              <a:srgbClr val="1C0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ysClr val="windowText" lastClr="000000"/>
                </a:solidFill>
              </a:rPr>
              <a:t>Another</a:t>
            </a:r>
            <a:br>
              <a:rPr lang="en-US" sz="2800" i="1" dirty="0">
                <a:solidFill>
                  <a:sysClr val="windowText" lastClr="000000"/>
                </a:solidFill>
              </a:rPr>
            </a:br>
            <a:r>
              <a:rPr lang="en-US" sz="2800" i="1" dirty="0">
                <a:solidFill>
                  <a:sysClr val="windowText" lastClr="000000"/>
                </a:solidFill>
              </a:rPr>
              <a:t>Drivechain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AD8A20-407F-E6F0-6CCA-5AF873498222}"/>
              </a:ext>
            </a:extLst>
          </p:cNvPr>
          <p:cNvSpPr/>
          <p:nvPr/>
        </p:nvSpPr>
        <p:spPr>
          <a:xfrm>
            <a:off x="4770304" y="1172080"/>
            <a:ext cx="7072829" cy="4870673"/>
          </a:xfrm>
          <a:prstGeom prst="roundRect">
            <a:avLst/>
          </a:prstGeom>
          <a:solidFill>
            <a:srgbClr val="D01330">
              <a:alpha val="50196"/>
            </a:srgbClr>
          </a:solidFill>
          <a:ln w="76200">
            <a:solidFill>
              <a:srgbClr val="1C0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ysClr val="windowText" lastClr="000000"/>
                </a:solidFill>
              </a:rPr>
              <a:t>Bitcoin Core</a:t>
            </a:r>
            <a:br>
              <a:rPr lang="en-US" sz="3600" b="1" dirty="0">
                <a:solidFill>
                  <a:sysClr val="windowText" lastClr="000000"/>
                </a:solidFill>
              </a:rPr>
            </a:br>
            <a:r>
              <a:rPr lang="en-US" sz="3600" b="1" dirty="0">
                <a:solidFill>
                  <a:sysClr val="windowText" lastClr="000000"/>
                </a:solidFill>
              </a:rPr>
              <a:t>(smartphone)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773BDD-FAB7-E7DE-6F1A-73F6A1EA7F89}"/>
              </a:ext>
            </a:extLst>
          </p:cNvPr>
          <p:cNvSpPr/>
          <p:nvPr/>
        </p:nvSpPr>
        <p:spPr>
          <a:xfrm>
            <a:off x="1509311" y="1322024"/>
            <a:ext cx="3469395" cy="5695721"/>
          </a:xfrm>
          <a:prstGeom prst="roundRect">
            <a:avLst/>
          </a:prstGeom>
          <a:solidFill>
            <a:srgbClr val="F8C196">
              <a:alpha val="50196"/>
            </a:srgbClr>
          </a:solidFill>
          <a:ln w="76200">
            <a:solidFill>
              <a:srgbClr val="1C0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ysClr val="windowText" lastClr="000000"/>
                </a:solidFill>
              </a:rPr>
              <a:t>Ethereum-Drivechain</a:t>
            </a:r>
            <a:br>
              <a:rPr lang="en-US" sz="2800" b="1" dirty="0">
                <a:solidFill>
                  <a:sysClr val="windowText" lastClr="000000"/>
                </a:solidFill>
              </a:rPr>
            </a:br>
            <a:r>
              <a:rPr lang="en-US" sz="2800" b="1" dirty="0">
                <a:solidFill>
                  <a:sysClr val="windowText" lastClr="000000"/>
                </a:solidFill>
              </a:rPr>
              <a:t>(music app,</a:t>
            </a:r>
            <a:br>
              <a:rPr lang="en-US" sz="2800" b="1" dirty="0">
                <a:solidFill>
                  <a:sysClr val="windowText" lastClr="000000"/>
                </a:solidFill>
              </a:rPr>
            </a:br>
            <a:r>
              <a:rPr lang="en-US" sz="2800" b="1" dirty="0">
                <a:solidFill>
                  <a:sysClr val="windowText" lastClr="000000"/>
                </a:solidFill>
              </a:rPr>
              <a:t>Replaces the CD)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E7DC5F7-4233-C5BB-ED6D-5CBBF320C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9" y="132944"/>
            <a:ext cx="11806890" cy="860720"/>
          </a:xfrm>
        </p:spPr>
        <p:txBody>
          <a:bodyPr>
            <a:normAutofit/>
          </a:bodyPr>
          <a:lstStyle/>
          <a:p>
            <a:r>
              <a:rPr lang="en-US" dirty="0"/>
              <a:t>Try Our Software </a:t>
            </a:r>
            <a:r>
              <a:rPr lang="en-US" sz="3100" dirty="0"/>
              <a:t>-- see for yourself!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7575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896F9-98FA-FA6B-564A-5F05D7D15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13" y="207275"/>
            <a:ext cx="4725319" cy="9164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8C196"/>
                </a:solidFill>
              </a:rPr>
              <a:t>drivechain.info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5BFB2-94D4-5692-A598-87853FBA4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222"/>
          <a:stretch/>
        </p:blipFill>
        <p:spPr>
          <a:xfrm>
            <a:off x="4697061" y="549806"/>
            <a:ext cx="3306694" cy="55911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C65959-22F5-0443-393F-F4D8C742D7D3}"/>
              </a:ext>
            </a:extLst>
          </p:cNvPr>
          <p:cNvSpPr txBox="1"/>
          <p:nvPr/>
        </p:nvSpPr>
        <p:spPr>
          <a:xfrm>
            <a:off x="984087" y="1700272"/>
            <a:ext cx="405897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Six years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Me as a Podcast Guest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Technical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Endorsements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Peer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FAQ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Memes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69EC79-0F10-39A5-BD7C-FD22550FE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76"/>
          <a:stretch/>
        </p:blipFill>
        <p:spPr>
          <a:xfrm>
            <a:off x="8839191" y="271693"/>
            <a:ext cx="2394645" cy="369073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16806E-00D6-8613-B841-7A99BF612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392" y="4238620"/>
            <a:ext cx="4580881" cy="230093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7475966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C9A321E9-5757-16B9-CCD5-A9619B1AD615}"/>
              </a:ext>
            </a:extLst>
          </p:cNvPr>
          <p:cNvGrpSpPr/>
          <p:nvPr/>
        </p:nvGrpSpPr>
        <p:grpSpPr>
          <a:xfrm>
            <a:off x="3545266" y="1537486"/>
            <a:ext cx="2397211" cy="4456386"/>
            <a:chOff x="3669956" y="1295768"/>
            <a:chExt cx="2397211" cy="445638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00788C1-A376-ED27-941B-6FFDDBDB6158}"/>
                </a:ext>
              </a:extLst>
            </p:cNvPr>
            <p:cNvSpPr/>
            <p:nvPr/>
          </p:nvSpPr>
          <p:spPr>
            <a:xfrm>
              <a:off x="3669956" y="1295768"/>
              <a:ext cx="2397211" cy="4456386"/>
            </a:xfrm>
            <a:prstGeom prst="rect">
              <a:avLst/>
            </a:prstGeom>
            <a:solidFill>
              <a:schemeClr val="bg1">
                <a:lumMod val="65000"/>
                <a:lumOff val="35000"/>
                <a:alpha val="2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itle 3">
              <a:extLst>
                <a:ext uri="{FF2B5EF4-FFF2-40B4-BE49-F238E27FC236}">
                  <a16:creationId xmlns:a16="http://schemas.microsoft.com/office/drawing/2014/main" id="{98AC93AE-C399-1504-CC0E-701E1C1AACF7}"/>
                </a:ext>
              </a:extLst>
            </p:cNvPr>
            <p:cNvSpPr txBox="1">
              <a:spLocks/>
            </p:cNvSpPr>
            <p:nvPr/>
          </p:nvSpPr>
          <p:spPr>
            <a:xfrm>
              <a:off x="3747073" y="3583421"/>
              <a:ext cx="2265878" cy="45182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400" dirty="0"/>
                <a:t>CryptAxe</a:t>
              </a:r>
            </a:p>
            <a:p>
              <a:pPr algn="ctr">
                <a:lnSpc>
                  <a:spcPct val="80000"/>
                </a:lnSpc>
              </a:pPr>
              <a:endParaRPr lang="en-US" sz="2400" dirty="0"/>
            </a:p>
          </p:txBody>
        </p:sp>
        <p:sp>
          <p:nvSpPr>
            <p:cNvPr id="128" name="Title 3">
              <a:extLst>
                <a:ext uri="{FF2B5EF4-FFF2-40B4-BE49-F238E27FC236}">
                  <a16:creationId xmlns:a16="http://schemas.microsoft.com/office/drawing/2014/main" id="{404DC905-2246-ED84-340B-CCD137258EA8}"/>
                </a:ext>
              </a:extLst>
            </p:cNvPr>
            <p:cNvSpPr txBox="1">
              <a:spLocks/>
            </p:cNvSpPr>
            <p:nvPr/>
          </p:nvSpPr>
          <p:spPr>
            <a:xfrm>
              <a:off x="3741564" y="4035240"/>
              <a:ext cx="2271386" cy="56766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sz="1200" b="0" dirty="0">
                  <a:solidFill>
                    <a:schemeClr val="tx1">
                      <a:alpha val="7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Bitcoin Core developer (2016-Present; 0.14, 0.15, 0.16). Infrastructure engineer BIPs 300/301. Creator of sidechain template, BitAsset sidechain, zCash sidechain GUI.</a:t>
              </a:r>
            </a:p>
            <a:p>
              <a:pPr algn="ctr">
                <a:lnSpc>
                  <a:spcPct val="120000"/>
                </a:lnSpc>
              </a:pPr>
              <a:endParaRPr lang="en-US" sz="1200" b="0" dirty="0" err="1">
                <a:solidFill>
                  <a:schemeClr val="tx1">
                    <a:alpha val="7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3549663-58ED-0114-14C8-10082ECC6143}"/>
              </a:ext>
            </a:extLst>
          </p:cNvPr>
          <p:cNvGrpSpPr/>
          <p:nvPr/>
        </p:nvGrpSpPr>
        <p:grpSpPr>
          <a:xfrm>
            <a:off x="6224671" y="1537486"/>
            <a:ext cx="2397211" cy="4456386"/>
            <a:chOff x="3669956" y="1295768"/>
            <a:chExt cx="2397211" cy="4456386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A065235-3EB2-7B9B-120D-DAEC1D6BEDA5}"/>
                </a:ext>
              </a:extLst>
            </p:cNvPr>
            <p:cNvSpPr/>
            <p:nvPr/>
          </p:nvSpPr>
          <p:spPr>
            <a:xfrm>
              <a:off x="3669956" y="1295768"/>
              <a:ext cx="2397211" cy="4456386"/>
            </a:xfrm>
            <a:prstGeom prst="rect">
              <a:avLst/>
            </a:prstGeom>
            <a:solidFill>
              <a:schemeClr val="bg1">
                <a:lumMod val="65000"/>
                <a:lumOff val="35000"/>
                <a:alpha val="2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itle 3">
              <a:extLst>
                <a:ext uri="{FF2B5EF4-FFF2-40B4-BE49-F238E27FC236}">
                  <a16:creationId xmlns:a16="http://schemas.microsoft.com/office/drawing/2014/main" id="{BEE89B34-451E-2799-3636-A1BED6B012CC}"/>
                </a:ext>
              </a:extLst>
            </p:cNvPr>
            <p:cNvSpPr txBox="1">
              <a:spLocks/>
            </p:cNvSpPr>
            <p:nvPr/>
          </p:nvSpPr>
          <p:spPr>
            <a:xfrm>
              <a:off x="3747073" y="3405621"/>
              <a:ext cx="2265878" cy="45182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400" dirty="0"/>
                <a:t>Austin Alexander</a:t>
              </a:r>
            </a:p>
            <a:p>
              <a:pPr algn="ctr">
                <a:lnSpc>
                  <a:spcPct val="80000"/>
                </a:lnSpc>
              </a:pPr>
              <a:endParaRPr lang="en-US" sz="2400" dirty="0"/>
            </a:p>
          </p:txBody>
        </p:sp>
        <p:sp>
          <p:nvSpPr>
            <p:cNvPr id="141" name="Title 3">
              <a:extLst>
                <a:ext uri="{FF2B5EF4-FFF2-40B4-BE49-F238E27FC236}">
                  <a16:creationId xmlns:a16="http://schemas.microsoft.com/office/drawing/2014/main" id="{A49B2E39-4000-7F5F-F4A9-A7046CDFA880}"/>
                </a:ext>
              </a:extLst>
            </p:cNvPr>
            <p:cNvSpPr txBox="1">
              <a:spLocks/>
            </p:cNvSpPr>
            <p:nvPr/>
          </p:nvSpPr>
          <p:spPr>
            <a:xfrm>
              <a:off x="3741564" y="4035239"/>
              <a:ext cx="2271386" cy="56766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sz="1200" b="0" dirty="0">
                  <a:solidFill>
                    <a:schemeClr val="tx1">
                      <a:alpha val="7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Kraken - Business development (2014-2022) *Kraken MENA - CEO (2019-2021) *NYC Bitcoin Center - co-founder (2013-2014)</a:t>
              </a:r>
            </a:p>
            <a:p>
              <a:pPr algn="ctr">
                <a:lnSpc>
                  <a:spcPct val="120000"/>
                </a:lnSpc>
              </a:pPr>
              <a:endParaRPr lang="en-US" sz="1200" b="0" dirty="0" err="1">
                <a:solidFill>
                  <a:schemeClr val="tx1">
                    <a:alpha val="7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21F6D1A-320E-15A4-7A94-1F8A648B33DE}"/>
              </a:ext>
            </a:extLst>
          </p:cNvPr>
          <p:cNvGrpSpPr/>
          <p:nvPr/>
        </p:nvGrpSpPr>
        <p:grpSpPr>
          <a:xfrm>
            <a:off x="8801536" y="1537486"/>
            <a:ext cx="2602287" cy="4456386"/>
            <a:chOff x="3567417" y="1295768"/>
            <a:chExt cx="2602287" cy="44563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7DBE1F8-DE59-69EB-9E46-FF35704DB085}"/>
                </a:ext>
              </a:extLst>
            </p:cNvPr>
            <p:cNvSpPr/>
            <p:nvPr/>
          </p:nvSpPr>
          <p:spPr>
            <a:xfrm>
              <a:off x="3669956" y="1295768"/>
              <a:ext cx="2397211" cy="4456386"/>
            </a:xfrm>
            <a:prstGeom prst="rect">
              <a:avLst/>
            </a:prstGeom>
            <a:solidFill>
              <a:schemeClr val="bg1">
                <a:lumMod val="65000"/>
                <a:lumOff val="35000"/>
                <a:alpha val="2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Title 3">
              <a:extLst>
                <a:ext uri="{FF2B5EF4-FFF2-40B4-BE49-F238E27FC236}">
                  <a16:creationId xmlns:a16="http://schemas.microsoft.com/office/drawing/2014/main" id="{F1E35E04-57AD-2C85-9241-F12ECA40675D}"/>
                </a:ext>
              </a:extLst>
            </p:cNvPr>
            <p:cNvSpPr txBox="1">
              <a:spLocks/>
            </p:cNvSpPr>
            <p:nvPr/>
          </p:nvSpPr>
          <p:spPr>
            <a:xfrm>
              <a:off x="3567417" y="3392921"/>
              <a:ext cx="2602287" cy="45182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400" dirty="0"/>
                <a:t>Nikita Chashchinskii</a:t>
              </a:r>
            </a:p>
            <a:p>
              <a:pPr algn="ctr">
                <a:lnSpc>
                  <a:spcPct val="80000"/>
                </a:lnSpc>
              </a:pPr>
              <a:endParaRPr lang="en-US" sz="2400" dirty="0"/>
            </a:p>
          </p:txBody>
        </p:sp>
        <p:sp>
          <p:nvSpPr>
            <p:cNvPr id="150" name="Title 3">
              <a:extLst>
                <a:ext uri="{FF2B5EF4-FFF2-40B4-BE49-F238E27FC236}">
                  <a16:creationId xmlns:a16="http://schemas.microsoft.com/office/drawing/2014/main" id="{8082EB8E-056C-3215-F599-CCCEA1096287}"/>
                </a:ext>
              </a:extLst>
            </p:cNvPr>
            <p:cNvSpPr txBox="1">
              <a:spLocks/>
            </p:cNvSpPr>
            <p:nvPr/>
          </p:nvSpPr>
          <p:spPr>
            <a:xfrm>
              <a:off x="3741564" y="4035238"/>
              <a:ext cx="2271386" cy="56766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sz="1200" b="0" dirty="0">
                  <a:solidFill>
                    <a:schemeClr val="tx1">
                      <a:alpha val="7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Creator of the zCash Sidechain, Bip300 Bridge Module, &amp; EVM Sidechain.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2154B2D-FD50-7802-5017-5284737020D8}"/>
              </a:ext>
            </a:extLst>
          </p:cNvPr>
          <p:cNvGrpSpPr/>
          <p:nvPr/>
        </p:nvGrpSpPr>
        <p:grpSpPr>
          <a:xfrm>
            <a:off x="871998" y="1537486"/>
            <a:ext cx="2397211" cy="4456386"/>
            <a:chOff x="3669956" y="1295768"/>
            <a:chExt cx="2397211" cy="445638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F0AB5008-E635-19F3-68AC-DB6E4106BC61}"/>
                </a:ext>
              </a:extLst>
            </p:cNvPr>
            <p:cNvSpPr/>
            <p:nvPr/>
          </p:nvSpPr>
          <p:spPr>
            <a:xfrm>
              <a:off x="3669956" y="1295768"/>
              <a:ext cx="2397211" cy="4456386"/>
            </a:xfrm>
            <a:prstGeom prst="rect">
              <a:avLst/>
            </a:prstGeom>
            <a:solidFill>
              <a:schemeClr val="bg1">
                <a:lumMod val="65000"/>
                <a:lumOff val="35000"/>
                <a:alpha val="2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itle 3">
              <a:extLst>
                <a:ext uri="{FF2B5EF4-FFF2-40B4-BE49-F238E27FC236}">
                  <a16:creationId xmlns:a16="http://schemas.microsoft.com/office/drawing/2014/main" id="{DDA28146-7444-4FE3-F0B1-9D16E9FB8235}"/>
                </a:ext>
              </a:extLst>
            </p:cNvPr>
            <p:cNvSpPr txBox="1">
              <a:spLocks/>
            </p:cNvSpPr>
            <p:nvPr/>
          </p:nvSpPr>
          <p:spPr>
            <a:xfrm>
              <a:off x="3747073" y="3583421"/>
              <a:ext cx="2265878" cy="451820"/>
            </a:xfrm>
            <a:prstGeom prst="rect">
              <a:avLst/>
            </a:prstGeom>
            <a:noFill/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400" dirty="0"/>
                <a:t>Paul Sztorc</a:t>
              </a:r>
            </a:p>
            <a:p>
              <a:pPr algn="ctr">
                <a:lnSpc>
                  <a:spcPct val="80000"/>
                </a:lnSpc>
              </a:pPr>
              <a:endParaRPr lang="en-US" sz="2400" dirty="0"/>
            </a:p>
          </p:txBody>
        </p:sp>
        <p:sp>
          <p:nvSpPr>
            <p:cNvPr id="175" name="Title 3">
              <a:extLst>
                <a:ext uri="{FF2B5EF4-FFF2-40B4-BE49-F238E27FC236}">
                  <a16:creationId xmlns:a16="http://schemas.microsoft.com/office/drawing/2014/main" id="{EB1251A5-30DE-0E37-81FA-3F18E5543F28}"/>
                </a:ext>
              </a:extLst>
            </p:cNvPr>
            <p:cNvSpPr txBox="1">
              <a:spLocks/>
            </p:cNvSpPr>
            <p:nvPr/>
          </p:nvSpPr>
          <p:spPr>
            <a:xfrm>
              <a:off x="3741564" y="4035241"/>
              <a:ext cx="2271386" cy="567661"/>
            </a:xfrm>
            <a:prstGeom prst="rect">
              <a:avLst/>
            </a:prstGeom>
            <a:noFill/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sz="1200" b="0" dirty="0">
                  <a:solidFill>
                    <a:schemeClr val="tx1">
                      <a:alpha val="70000"/>
                    </a:schemeClr>
                  </a:solidFill>
                  <a:latin typeface="Source Sans Pro" charset="0"/>
                  <a:ea typeface="Source Sans Pro" charset="0"/>
                  <a:cs typeface="Poppins" pitchFamily="2" charset="77"/>
                </a:rPr>
                <a:t>Creator of BIPs 300/301, Bitcoin Consultant &amp; Presenter (Scaling Bitcoin, Bitcoin 2019/2021/2022, Consensus NYC, TABconf, Qcon etc). Fmr Software Engineer @ Yale Econ dept (2012 - 2015).</a:t>
              </a:r>
            </a:p>
            <a:p>
              <a:pPr algn="ctr">
                <a:lnSpc>
                  <a:spcPct val="120000"/>
                </a:lnSpc>
              </a:pPr>
              <a:endParaRPr lang="en-US" sz="1200" b="0" dirty="0" err="1">
                <a:solidFill>
                  <a:schemeClr val="tx1">
                    <a:alpha val="70000"/>
                  </a:schemeClr>
                </a:solidFill>
                <a:latin typeface="Source Sans Pro" charset="0"/>
                <a:ea typeface="Source Sans Pro" charset="0"/>
                <a:cs typeface="Poppins" pitchFamily="2" charset="77"/>
              </a:endParaRPr>
            </a:p>
          </p:txBody>
        </p:sp>
      </p:grpSp>
      <p:sp>
        <p:nvSpPr>
          <p:cNvPr id="186" name="Oval 185">
            <a:extLst>
              <a:ext uri="{FF2B5EF4-FFF2-40B4-BE49-F238E27FC236}">
                <a16:creationId xmlns:a16="http://schemas.microsoft.com/office/drawing/2014/main" id="{1AC0EC8B-07D9-C4D7-DFFD-38EB9CB8A794}"/>
              </a:ext>
            </a:extLst>
          </p:cNvPr>
          <p:cNvSpPr/>
          <p:nvPr/>
        </p:nvSpPr>
        <p:spPr>
          <a:xfrm>
            <a:off x="1306601" y="1907866"/>
            <a:ext cx="1568523" cy="156852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5C2DE411-4E36-1E79-E47F-29654C1B96DF}"/>
              </a:ext>
            </a:extLst>
          </p:cNvPr>
          <p:cNvSpPr/>
          <p:nvPr/>
        </p:nvSpPr>
        <p:spPr>
          <a:xfrm>
            <a:off x="3974268" y="1907866"/>
            <a:ext cx="1568523" cy="156852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F2348215-84F4-72C1-1F8D-7986DD2E2EBA}"/>
              </a:ext>
            </a:extLst>
          </p:cNvPr>
          <p:cNvSpPr/>
          <p:nvPr/>
        </p:nvSpPr>
        <p:spPr>
          <a:xfrm>
            <a:off x="6654703" y="1902496"/>
            <a:ext cx="1568523" cy="156852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AE0F9F0-073F-C71A-BD2F-D2DCB96CEAC7}"/>
              </a:ext>
            </a:extLst>
          </p:cNvPr>
          <p:cNvGrpSpPr/>
          <p:nvPr/>
        </p:nvGrpSpPr>
        <p:grpSpPr>
          <a:xfrm>
            <a:off x="9316136" y="1902496"/>
            <a:ext cx="1574731" cy="1577382"/>
            <a:chOff x="9284705" y="1603395"/>
            <a:chExt cx="1740665" cy="1743595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5372DCA-592A-FE35-38BC-8B803C8763C7}"/>
                </a:ext>
              </a:extLst>
            </p:cNvPr>
            <p:cNvSpPr/>
            <p:nvPr/>
          </p:nvSpPr>
          <p:spPr>
            <a:xfrm>
              <a:off x="9284705" y="1603395"/>
              <a:ext cx="1740665" cy="1740665"/>
            </a:xfrm>
            <a:prstGeom prst="ellipse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D9417CC8-41D5-AA9E-F943-764AD59A919C}"/>
                </a:ext>
              </a:extLst>
            </p:cNvPr>
            <p:cNvSpPr/>
            <p:nvPr/>
          </p:nvSpPr>
          <p:spPr>
            <a:xfrm>
              <a:off x="9284705" y="1613188"/>
              <a:ext cx="1733802" cy="1733802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4" name="Title 13">
            <a:extLst>
              <a:ext uri="{FF2B5EF4-FFF2-40B4-BE49-F238E27FC236}">
                <a16:creationId xmlns:a16="http://schemas.microsoft.com/office/drawing/2014/main" id="{637D63D8-A01E-126A-EECC-5C80B92F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68" y="642541"/>
            <a:ext cx="7120013" cy="771592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800" b="1" i="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r>
              <a:rPr lang="en-US" altLang="zh-CN" dirty="0"/>
              <a:t>TEAM</a:t>
            </a:r>
            <a:endParaRPr lang="en-US" dirty="0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9756C784-4E8B-02EB-18F4-2D6C2C31B14B}"/>
              </a:ext>
            </a:extLst>
          </p:cNvPr>
          <p:cNvCxnSpPr/>
          <p:nvPr/>
        </p:nvCxnSpPr>
        <p:spPr>
          <a:xfrm>
            <a:off x="896309" y="1272518"/>
            <a:ext cx="436418" cy="0"/>
          </a:xfrm>
          <a:prstGeom prst="line">
            <a:avLst/>
          </a:prstGeom>
          <a:ln w="38100">
            <a:solidFill>
              <a:srgbClr val="D013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3657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C9A321E9-5757-16B9-CCD5-A9619B1AD615}"/>
              </a:ext>
            </a:extLst>
          </p:cNvPr>
          <p:cNvGrpSpPr/>
          <p:nvPr/>
        </p:nvGrpSpPr>
        <p:grpSpPr>
          <a:xfrm>
            <a:off x="3545266" y="1537486"/>
            <a:ext cx="2397211" cy="4456386"/>
            <a:chOff x="3669956" y="1295768"/>
            <a:chExt cx="2397211" cy="445638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00788C1-A376-ED27-941B-6FFDDBDB6158}"/>
                </a:ext>
              </a:extLst>
            </p:cNvPr>
            <p:cNvSpPr/>
            <p:nvPr/>
          </p:nvSpPr>
          <p:spPr>
            <a:xfrm>
              <a:off x="3669956" y="1295768"/>
              <a:ext cx="2397211" cy="4456386"/>
            </a:xfrm>
            <a:prstGeom prst="rect">
              <a:avLst/>
            </a:prstGeom>
            <a:solidFill>
              <a:schemeClr val="bg1">
                <a:lumMod val="65000"/>
                <a:lumOff val="35000"/>
                <a:alpha val="2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itle 3">
              <a:extLst>
                <a:ext uri="{FF2B5EF4-FFF2-40B4-BE49-F238E27FC236}">
                  <a16:creationId xmlns:a16="http://schemas.microsoft.com/office/drawing/2014/main" id="{98AC93AE-C399-1504-CC0E-701E1C1AACF7}"/>
                </a:ext>
              </a:extLst>
            </p:cNvPr>
            <p:cNvSpPr txBox="1">
              <a:spLocks/>
            </p:cNvSpPr>
            <p:nvPr/>
          </p:nvSpPr>
          <p:spPr>
            <a:xfrm>
              <a:off x="3747073" y="3583421"/>
              <a:ext cx="2265878" cy="45182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400" dirty="0"/>
                <a:t>CryptAxe</a:t>
              </a:r>
            </a:p>
            <a:p>
              <a:pPr algn="ctr">
                <a:lnSpc>
                  <a:spcPct val="80000"/>
                </a:lnSpc>
              </a:pPr>
              <a:endParaRPr lang="en-US" sz="2400" dirty="0"/>
            </a:p>
          </p:txBody>
        </p:sp>
        <p:sp>
          <p:nvSpPr>
            <p:cNvPr id="128" name="Title 3">
              <a:extLst>
                <a:ext uri="{FF2B5EF4-FFF2-40B4-BE49-F238E27FC236}">
                  <a16:creationId xmlns:a16="http://schemas.microsoft.com/office/drawing/2014/main" id="{404DC905-2246-ED84-340B-CCD137258EA8}"/>
                </a:ext>
              </a:extLst>
            </p:cNvPr>
            <p:cNvSpPr txBox="1">
              <a:spLocks/>
            </p:cNvSpPr>
            <p:nvPr/>
          </p:nvSpPr>
          <p:spPr>
            <a:xfrm>
              <a:off x="3741564" y="4035240"/>
              <a:ext cx="2271386" cy="56766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sz="1200" b="0" dirty="0">
                  <a:solidFill>
                    <a:schemeClr val="tx1">
                      <a:alpha val="7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Bitcoin Core developer (2016-Present; 0.14, 0.15, 0.16). Infrastructure engineer BIPs 300/301. Creator of sidechain template, BitAsset sidechain, zCash sidechain GUI.</a:t>
              </a:r>
            </a:p>
            <a:p>
              <a:pPr algn="ctr">
                <a:lnSpc>
                  <a:spcPct val="120000"/>
                </a:lnSpc>
              </a:pPr>
              <a:endParaRPr lang="en-US" sz="1200" b="0" dirty="0" err="1">
                <a:solidFill>
                  <a:schemeClr val="tx1">
                    <a:alpha val="7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3549663-58ED-0114-14C8-10082ECC6143}"/>
              </a:ext>
            </a:extLst>
          </p:cNvPr>
          <p:cNvGrpSpPr/>
          <p:nvPr/>
        </p:nvGrpSpPr>
        <p:grpSpPr>
          <a:xfrm>
            <a:off x="6224671" y="1537486"/>
            <a:ext cx="2397211" cy="4456386"/>
            <a:chOff x="3669956" y="1295768"/>
            <a:chExt cx="2397211" cy="4456386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A065235-3EB2-7B9B-120D-DAEC1D6BEDA5}"/>
                </a:ext>
              </a:extLst>
            </p:cNvPr>
            <p:cNvSpPr/>
            <p:nvPr/>
          </p:nvSpPr>
          <p:spPr>
            <a:xfrm>
              <a:off x="3669956" y="1295768"/>
              <a:ext cx="2397211" cy="4456386"/>
            </a:xfrm>
            <a:prstGeom prst="rect">
              <a:avLst/>
            </a:prstGeom>
            <a:solidFill>
              <a:schemeClr val="bg1">
                <a:lumMod val="65000"/>
                <a:lumOff val="35000"/>
                <a:alpha val="2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itle 3">
              <a:extLst>
                <a:ext uri="{FF2B5EF4-FFF2-40B4-BE49-F238E27FC236}">
                  <a16:creationId xmlns:a16="http://schemas.microsoft.com/office/drawing/2014/main" id="{BEE89B34-451E-2799-3636-A1BED6B012CC}"/>
                </a:ext>
              </a:extLst>
            </p:cNvPr>
            <p:cNvSpPr txBox="1">
              <a:spLocks/>
            </p:cNvSpPr>
            <p:nvPr/>
          </p:nvSpPr>
          <p:spPr>
            <a:xfrm>
              <a:off x="3747073" y="3405621"/>
              <a:ext cx="2265878" cy="45182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400" dirty="0"/>
                <a:t>Austin Alexander</a:t>
              </a:r>
            </a:p>
            <a:p>
              <a:pPr algn="ctr">
                <a:lnSpc>
                  <a:spcPct val="80000"/>
                </a:lnSpc>
              </a:pPr>
              <a:endParaRPr lang="en-US" sz="2400" dirty="0"/>
            </a:p>
          </p:txBody>
        </p:sp>
        <p:sp>
          <p:nvSpPr>
            <p:cNvPr id="141" name="Title 3">
              <a:extLst>
                <a:ext uri="{FF2B5EF4-FFF2-40B4-BE49-F238E27FC236}">
                  <a16:creationId xmlns:a16="http://schemas.microsoft.com/office/drawing/2014/main" id="{A49B2E39-4000-7F5F-F4A9-A7046CDFA880}"/>
                </a:ext>
              </a:extLst>
            </p:cNvPr>
            <p:cNvSpPr txBox="1">
              <a:spLocks/>
            </p:cNvSpPr>
            <p:nvPr/>
          </p:nvSpPr>
          <p:spPr>
            <a:xfrm>
              <a:off x="3741564" y="4035239"/>
              <a:ext cx="2271386" cy="56766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sz="1200" b="0" dirty="0">
                  <a:solidFill>
                    <a:schemeClr val="tx1">
                      <a:alpha val="7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Kraken - Business development (2014-2022) *Kraken MENA - CEO (2019-2021) *NYC Bitcoin Center - co-founder (2013-2014)</a:t>
              </a:r>
            </a:p>
            <a:p>
              <a:pPr algn="ctr">
                <a:lnSpc>
                  <a:spcPct val="120000"/>
                </a:lnSpc>
              </a:pPr>
              <a:endParaRPr lang="en-US" sz="1200" b="0" dirty="0" err="1">
                <a:solidFill>
                  <a:schemeClr val="tx1">
                    <a:alpha val="7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21F6D1A-320E-15A4-7A94-1F8A648B33DE}"/>
              </a:ext>
            </a:extLst>
          </p:cNvPr>
          <p:cNvGrpSpPr/>
          <p:nvPr/>
        </p:nvGrpSpPr>
        <p:grpSpPr>
          <a:xfrm>
            <a:off x="8801536" y="1537486"/>
            <a:ext cx="2602287" cy="4456386"/>
            <a:chOff x="3567417" y="1295768"/>
            <a:chExt cx="2602287" cy="445638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7DBE1F8-DE59-69EB-9E46-FF35704DB085}"/>
                </a:ext>
              </a:extLst>
            </p:cNvPr>
            <p:cNvSpPr/>
            <p:nvPr/>
          </p:nvSpPr>
          <p:spPr>
            <a:xfrm>
              <a:off x="3669956" y="1295768"/>
              <a:ext cx="2397211" cy="4456386"/>
            </a:xfrm>
            <a:prstGeom prst="rect">
              <a:avLst/>
            </a:prstGeom>
            <a:solidFill>
              <a:schemeClr val="bg1">
                <a:lumMod val="65000"/>
                <a:lumOff val="35000"/>
                <a:alpha val="2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Title 3">
              <a:extLst>
                <a:ext uri="{FF2B5EF4-FFF2-40B4-BE49-F238E27FC236}">
                  <a16:creationId xmlns:a16="http://schemas.microsoft.com/office/drawing/2014/main" id="{F1E35E04-57AD-2C85-9241-F12ECA40675D}"/>
                </a:ext>
              </a:extLst>
            </p:cNvPr>
            <p:cNvSpPr txBox="1">
              <a:spLocks/>
            </p:cNvSpPr>
            <p:nvPr/>
          </p:nvSpPr>
          <p:spPr>
            <a:xfrm>
              <a:off x="3567417" y="3392921"/>
              <a:ext cx="2602287" cy="45182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400" dirty="0"/>
                <a:t>Nikita Chashchinskii</a:t>
              </a:r>
            </a:p>
            <a:p>
              <a:pPr algn="ctr">
                <a:lnSpc>
                  <a:spcPct val="80000"/>
                </a:lnSpc>
              </a:pPr>
              <a:endParaRPr lang="en-US" sz="2400" dirty="0"/>
            </a:p>
          </p:txBody>
        </p:sp>
        <p:sp>
          <p:nvSpPr>
            <p:cNvPr id="150" name="Title 3">
              <a:extLst>
                <a:ext uri="{FF2B5EF4-FFF2-40B4-BE49-F238E27FC236}">
                  <a16:creationId xmlns:a16="http://schemas.microsoft.com/office/drawing/2014/main" id="{8082EB8E-056C-3215-F599-CCCEA1096287}"/>
                </a:ext>
              </a:extLst>
            </p:cNvPr>
            <p:cNvSpPr txBox="1">
              <a:spLocks/>
            </p:cNvSpPr>
            <p:nvPr/>
          </p:nvSpPr>
          <p:spPr>
            <a:xfrm>
              <a:off x="3741564" y="4035238"/>
              <a:ext cx="2271386" cy="56766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sz="1200" b="0" dirty="0">
                  <a:solidFill>
                    <a:schemeClr val="tx1">
                      <a:alpha val="70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Creator of the zCash Sidechain, Bip300 Bridge Module, &amp; EVM Sidechain.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2154B2D-FD50-7802-5017-5284737020D8}"/>
              </a:ext>
            </a:extLst>
          </p:cNvPr>
          <p:cNvGrpSpPr/>
          <p:nvPr/>
        </p:nvGrpSpPr>
        <p:grpSpPr>
          <a:xfrm>
            <a:off x="871998" y="1537486"/>
            <a:ext cx="2397211" cy="4456386"/>
            <a:chOff x="3669956" y="1295768"/>
            <a:chExt cx="2397211" cy="445638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F0AB5008-E635-19F3-68AC-DB6E4106BC61}"/>
                </a:ext>
              </a:extLst>
            </p:cNvPr>
            <p:cNvSpPr/>
            <p:nvPr/>
          </p:nvSpPr>
          <p:spPr>
            <a:xfrm>
              <a:off x="3669956" y="1295768"/>
              <a:ext cx="2397211" cy="4456386"/>
            </a:xfrm>
            <a:prstGeom prst="rect">
              <a:avLst/>
            </a:prstGeom>
            <a:solidFill>
              <a:schemeClr val="bg1">
                <a:lumMod val="65000"/>
                <a:lumOff val="35000"/>
                <a:alpha val="2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itle 3">
              <a:extLst>
                <a:ext uri="{FF2B5EF4-FFF2-40B4-BE49-F238E27FC236}">
                  <a16:creationId xmlns:a16="http://schemas.microsoft.com/office/drawing/2014/main" id="{DDA28146-7444-4FE3-F0B1-9D16E9FB8235}"/>
                </a:ext>
              </a:extLst>
            </p:cNvPr>
            <p:cNvSpPr txBox="1">
              <a:spLocks/>
            </p:cNvSpPr>
            <p:nvPr/>
          </p:nvSpPr>
          <p:spPr>
            <a:xfrm>
              <a:off x="3747073" y="3583421"/>
              <a:ext cx="2265878" cy="451820"/>
            </a:xfrm>
            <a:prstGeom prst="rect">
              <a:avLst/>
            </a:prstGeom>
            <a:noFill/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400" dirty="0"/>
                <a:t>Paul Sztorc</a:t>
              </a:r>
            </a:p>
            <a:p>
              <a:pPr algn="ctr">
                <a:lnSpc>
                  <a:spcPct val="80000"/>
                </a:lnSpc>
              </a:pPr>
              <a:endParaRPr lang="en-US" sz="2400" dirty="0"/>
            </a:p>
          </p:txBody>
        </p:sp>
        <p:sp>
          <p:nvSpPr>
            <p:cNvPr id="175" name="Title 3">
              <a:extLst>
                <a:ext uri="{FF2B5EF4-FFF2-40B4-BE49-F238E27FC236}">
                  <a16:creationId xmlns:a16="http://schemas.microsoft.com/office/drawing/2014/main" id="{EB1251A5-30DE-0E37-81FA-3F18E5543F28}"/>
                </a:ext>
              </a:extLst>
            </p:cNvPr>
            <p:cNvSpPr txBox="1">
              <a:spLocks/>
            </p:cNvSpPr>
            <p:nvPr/>
          </p:nvSpPr>
          <p:spPr>
            <a:xfrm>
              <a:off x="3741564" y="4035241"/>
              <a:ext cx="2271386" cy="567661"/>
            </a:xfrm>
            <a:prstGeom prst="rect">
              <a:avLst/>
            </a:prstGeom>
            <a:noFill/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sz="1200" b="0" dirty="0">
                  <a:solidFill>
                    <a:schemeClr val="tx1">
                      <a:alpha val="70000"/>
                    </a:schemeClr>
                  </a:solidFill>
                  <a:latin typeface="Source Sans Pro" charset="0"/>
                  <a:ea typeface="Source Sans Pro" charset="0"/>
                  <a:cs typeface="Poppins" pitchFamily="2" charset="77"/>
                </a:rPr>
                <a:t>Creator of BIPs 300/301, Bitcoin Consultant &amp; Presenter (Scaling Bitcoin, Bitcoin 2019/2021/2022, Consensus NYC, TABconf, Qcon etc). Fmr Software Engineer @ Yale Econ dept (2012 - 2015).</a:t>
              </a:r>
            </a:p>
            <a:p>
              <a:pPr algn="ctr">
                <a:lnSpc>
                  <a:spcPct val="120000"/>
                </a:lnSpc>
              </a:pPr>
              <a:endParaRPr lang="en-US" sz="1200" b="0" dirty="0" err="1">
                <a:solidFill>
                  <a:schemeClr val="tx1">
                    <a:alpha val="70000"/>
                  </a:schemeClr>
                </a:solidFill>
                <a:latin typeface="Source Sans Pro" charset="0"/>
                <a:ea typeface="Source Sans Pro" charset="0"/>
                <a:cs typeface="Poppins" pitchFamily="2" charset="77"/>
              </a:endParaRPr>
            </a:p>
          </p:txBody>
        </p:sp>
      </p:grpSp>
      <p:sp>
        <p:nvSpPr>
          <p:cNvPr id="186" name="Oval 185">
            <a:extLst>
              <a:ext uri="{FF2B5EF4-FFF2-40B4-BE49-F238E27FC236}">
                <a16:creationId xmlns:a16="http://schemas.microsoft.com/office/drawing/2014/main" id="{1AC0EC8B-07D9-C4D7-DFFD-38EB9CB8A794}"/>
              </a:ext>
            </a:extLst>
          </p:cNvPr>
          <p:cNvSpPr/>
          <p:nvPr/>
        </p:nvSpPr>
        <p:spPr>
          <a:xfrm>
            <a:off x="1306601" y="1907866"/>
            <a:ext cx="1568523" cy="156852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5C2DE411-4E36-1E79-E47F-29654C1B96DF}"/>
              </a:ext>
            </a:extLst>
          </p:cNvPr>
          <p:cNvSpPr/>
          <p:nvPr/>
        </p:nvSpPr>
        <p:spPr>
          <a:xfrm>
            <a:off x="3974268" y="1907866"/>
            <a:ext cx="1568523" cy="156852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F2348215-84F4-72C1-1F8D-7986DD2E2EBA}"/>
              </a:ext>
            </a:extLst>
          </p:cNvPr>
          <p:cNvSpPr/>
          <p:nvPr/>
        </p:nvSpPr>
        <p:spPr>
          <a:xfrm>
            <a:off x="6654703" y="1902496"/>
            <a:ext cx="1568523" cy="156852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AE0F9F0-073F-C71A-BD2F-D2DCB96CEAC7}"/>
              </a:ext>
            </a:extLst>
          </p:cNvPr>
          <p:cNvGrpSpPr/>
          <p:nvPr/>
        </p:nvGrpSpPr>
        <p:grpSpPr>
          <a:xfrm>
            <a:off x="9316136" y="1902496"/>
            <a:ext cx="1574731" cy="1577382"/>
            <a:chOff x="9284705" y="1603395"/>
            <a:chExt cx="1740665" cy="1743595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5372DCA-592A-FE35-38BC-8B803C8763C7}"/>
                </a:ext>
              </a:extLst>
            </p:cNvPr>
            <p:cNvSpPr/>
            <p:nvPr/>
          </p:nvSpPr>
          <p:spPr>
            <a:xfrm>
              <a:off x="9284705" y="1603395"/>
              <a:ext cx="1740665" cy="1740665"/>
            </a:xfrm>
            <a:prstGeom prst="ellipse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D9417CC8-41D5-AA9E-F943-764AD59A919C}"/>
                </a:ext>
              </a:extLst>
            </p:cNvPr>
            <p:cNvSpPr/>
            <p:nvPr/>
          </p:nvSpPr>
          <p:spPr>
            <a:xfrm>
              <a:off x="9284705" y="1613188"/>
              <a:ext cx="1733802" cy="1733802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4" name="Title 13">
            <a:extLst>
              <a:ext uri="{FF2B5EF4-FFF2-40B4-BE49-F238E27FC236}">
                <a16:creationId xmlns:a16="http://schemas.microsoft.com/office/drawing/2014/main" id="{637D63D8-A01E-126A-EECC-5C80B92F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68" y="642541"/>
            <a:ext cx="7120013" cy="771592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4800" b="1" i="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r>
              <a:rPr lang="en-US" altLang="zh-CN" dirty="0"/>
              <a:t>TEAM</a:t>
            </a:r>
            <a:endParaRPr lang="en-US" dirty="0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9756C784-4E8B-02EB-18F4-2D6C2C31B14B}"/>
              </a:ext>
            </a:extLst>
          </p:cNvPr>
          <p:cNvCxnSpPr/>
          <p:nvPr/>
        </p:nvCxnSpPr>
        <p:spPr>
          <a:xfrm>
            <a:off x="896309" y="1272518"/>
            <a:ext cx="436418" cy="0"/>
          </a:xfrm>
          <a:prstGeom prst="line">
            <a:avLst/>
          </a:prstGeom>
          <a:ln w="38100">
            <a:solidFill>
              <a:srgbClr val="D013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1CBD41-B1F8-4723-BFA3-E6BCF7E07BAB}"/>
              </a:ext>
            </a:extLst>
          </p:cNvPr>
          <p:cNvSpPr/>
          <p:nvPr/>
        </p:nvSpPr>
        <p:spPr>
          <a:xfrm>
            <a:off x="1068637" y="3634638"/>
            <a:ext cx="7260116" cy="642317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5B9A45-7111-77B5-59E5-17061341E7B4}"/>
              </a:ext>
            </a:extLst>
          </p:cNvPr>
          <p:cNvSpPr txBox="1"/>
          <p:nvPr/>
        </p:nvSpPr>
        <p:spPr>
          <a:xfrm>
            <a:off x="1786370" y="2988186"/>
            <a:ext cx="6155302" cy="584775"/>
          </a:xfrm>
          <a:prstGeom prst="rect">
            <a:avLst/>
          </a:prstGeom>
          <a:solidFill>
            <a:srgbClr val="F8C196">
              <a:alpha val="35000"/>
            </a:srgb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</a:rPr>
              <a:t>Each 10+ Years Bitcoin Experience</a:t>
            </a:r>
          </a:p>
        </p:txBody>
      </p:sp>
    </p:spTree>
    <p:extLst>
      <p:ext uri="{BB962C8B-B14F-4D97-AF65-F5344CB8AC3E}">
        <p14:creationId xmlns:p14="http://schemas.microsoft.com/office/powerpoint/2010/main" val="20857556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30D0BFC-77B2-D58E-9F62-EC518BAE44ED}"/>
              </a:ext>
            </a:extLst>
          </p:cNvPr>
          <p:cNvSpPr txBox="1">
            <a:spLocks/>
          </p:cNvSpPr>
          <p:nvPr/>
        </p:nvSpPr>
        <p:spPr>
          <a:xfrm>
            <a:off x="624116" y="2856141"/>
            <a:ext cx="109220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8890D4-B5E6-EA78-C70E-66A7DE6DBEF7}"/>
              </a:ext>
            </a:extLst>
          </p:cNvPr>
          <p:cNvSpPr/>
          <p:nvPr/>
        </p:nvSpPr>
        <p:spPr>
          <a:xfrm>
            <a:off x="137723" y="685809"/>
            <a:ext cx="11952514" cy="604633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B27299-7E2E-29A6-686F-59D0576D00FF}"/>
              </a:ext>
            </a:extLst>
          </p:cNvPr>
          <p:cNvSpPr/>
          <p:nvPr/>
        </p:nvSpPr>
        <p:spPr>
          <a:xfrm>
            <a:off x="266702" y="125858"/>
            <a:ext cx="11636828" cy="10824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829065F-B840-6745-A4DF-77629555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3" y="275772"/>
            <a:ext cx="11636828" cy="810532"/>
          </a:xfrm>
        </p:spPr>
        <p:txBody>
          <a:bodyPr>
            <a:normAutofit/>
          </a:bodyPr>
          <a:lstStyle/>
          <a:p>
            <a:r>
              <a:rPr lang="en-US" dirty="0"/>
              <a:t>The Benefits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8EA38-28ED-6DD9-DE2E-CF2E99DD43D5}"/>
              </a:ext>
            </a:extLst>
          </p:cNvPr>
          <p:cNvSpPr txBox="1"/>
          <p:nvPr/>
        </p:nvSpPr>
        <p:spPr>
          <a:xfrm>
            <a:off x="322034" y="2707625"/>
            <a:ext cx="6060622" cy="147732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F8C196"/>
                </a:solidFill>
              </a:rPr>
              <a:t>Investors: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Technical innovation never threatens your coin-investment.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>
                <a:solidFill>
                  <a:srgbClr val="F8C196"/>
                </a:solidFill>
              </a:rPr>
              <a:t>All investors united</a:t>
            </a:r>
            <a:r>
              <a:rPr lang="en-US" dirty="0"/>
              <a:t> in one team, against fiat.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to “fund development” – just copy other’s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Safely ignore all technical squabbles, &amp; enjoy all innovation.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31458-71CD-023F-2635-04FE05287BDE}"/>
              </a:ext>
            </a:extLst>
          </p:cNvPr>
          <p:cNvSpPr txBox="1"/>
          <p:nvPr/>
        </p:nvSpPr>
        <p:spPr>
          <a:xfrm>
            <a:off x="6479883" y="4788302"/>
            <a:ext cx="5460998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F8C196"/>
                </a:solidFill>
              </a:rPr>
              <a:t>Miners: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Collect </a:t>
            </a:r>
            <a:r>
              <a:rPr lang="en-US" i="1" u="sng" dirty="0">
                <a:solidFill>
                  <a:srgbClr val="F8C196"/>
                </a:solidFill>
              </a:rPr>
              <a:t>all fees from all blockchain transactions everywhere</a:t>
            </a:r>
            <a:r>
              <a:rPr lang="en-US" dirty="0"/>
              <a:t>, while doing zero additional 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Ensures </a:t>
            </a:r>
            <a:r>
              <a:rPr lang="en-US" i="1" dirty="0"/>
              <a:t>maximum</a:t>
            </a:r>
            <a:r>
              <a:rPr lang="en-US" dirty="0"/>
              <a:t> security budget, with minimal per-txn fees, and no violations of 21M coin limit.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D1C9C1-5287-396F-1789-2B7B2D23EB30}"/>
              </a:ext>
            </a:extLst>
          </p:cNvPr>
          <p:cNvSpPr txBox="1"/>
          <p:nvPr/>
        </p:nvSpPr>
        <p:spPr>
          <a:xfrm>
            <a:off x="322034" y="4240191"/>
            <a:ext cx="606062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F8C196"/>
                </a:solidFill>
              </a:rPr>
              <a:t>Users: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</a:t>
            </a:r>
            <a:r>
              <a:rPr lang="en-US" i="1" u="sng" dirty="0">
                <a:solidFill>
                  <a:srgbClr val="F8C196"/>
                </a:solidFill>
              </a:rPr>
              <a:t>every feature of every crypto-coin</a:t>
            </a:r>
            <a:r>
              <a:rPr lang="en-US" dirty="0"/>
              <a:t>. (Plus: no gas fees.)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Competition ensures rapid progress on whatever</a:t>
            </a:r>
            <a:br>
              <a:rPr lang="en-US" dirty="0"/>
            </a:br>
            <a:r>
              <a:rPr lang="en-US" dirty="0"/>
              <a:t> </a:t>
            </a:r>
            <a:r>
              <a:rPr lang="en-US" i="1" dirty="0"/>
              <a:t>problem du jour</a:t>
            </a:r>
            <a:r>
              <a:rPr lang="en-US" dirty="0"/>
              <a:t> – MEV, Censorship,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Culture no longer rewards </a:t>
            </a:r>
            <a:r>
              <a:rPr lang="en-US" i="1" dirty="0"/>
              <a:t>toxicity</a:t>
            </a:r>
            <a:r>
              <a:rPr lang="en-US" dirty="0"/>
              <a:t> – there is no need to feel threatened by change/novelty.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Rewards creativity &amp; innovation, instead of stasis &amp; defense.</a:t>
            </a:r>
            <a:endParaRPr lang="en-US" i="1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2B02D3-DCA9-D736-C441-A2D0BC5C33E9}"/>
              </a:ext>
            </a:extLst>
          </p:cNvPr>
          <p:cNvSpPr txBox="1"/>
          <p:nvPr/>
        </p:nvSpPr>
        <p:spPr>
          <a:xfrm>
            <a:off x="6479883" y="2703904"/>
            <a:ext cx="546099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F8C196"/>
                </a:solidFill>
              </a:rPr>
              <a:t>Development: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Devs do as they like, no bureaucracy.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switch blockchains like switching from Chrome to Firefox. Can “fire” / “hire” </a:t>
            </a:r>
            <a:r>
              <a:rPr lang="en-US" dirty="0" err="1"/>
              <a:t>devs</a:t>
            </a:r>
            <a:r>
              <a:rPr lang="en-US" dirty="0"/>
              <a:t> at will.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>
                <a:solidFill>
                  <a:srgbClr val="F8C196"/>
                </a:solidFill>
              </a:rPr>
              <a:t>Each dev is CEO/dictator of their own private realm</a:t>
            </a:r>
            <a:r>
              <a:rPr lang="en-US" dirty="0"/>
              <a:t>, accountable only to their customers/users (who can leave at any time). Perfect incentive alignment.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14684311-D517-9A9D-8E94-DBDA45601D58}"/>
              </a:ext>
            </a:extLst>
          </p:cNvPr>
          <p:cNvSpPr txBox="1">
            <a:spLocks/>
          </p:cNvSpPr>
          <p:nvPr/>
        </p:nvSpPr>
        <p:spPr>
          <a:xfrm>
            <a:off x="266702" y="1426021"/>
            <a:ext cx="11495317" cy="1036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21M coins, can travel to/from other blockchains. Or stay on L1.</a:t>
            </a:r>
          </a:p>
          <a:p>
            <a:r>
              <a:rPr lang="en-US" dirty="0"/>
              <a:t>Blockchains become sort of like </a:t>
            </a:r>
            <a:r>
              <a:rPr lang="en-US" i="1" u="sng" dirty="0"/>
              <a:t>optional plug-ins</a:t>
            </a:r>
            <a:r>
              <a:rPr lang="en-US" dirty="0"/>
              <a:t>. One </a:t>
            </a:r>
            <a:r>
              <a:rPr lang="en-US" i="1" u="sng" dirty="0"/>
              <a:t>à la carte</a:t>
            </a:r>
            <a:r>
              <a:rPr lang="en-US" dirty="0"/>
              <a:t> super-coin.</a:t>
            </a:r>
          </a:p>
        </p:txBody>
      </p:sp>
    </p:spTree>
    <p:extLst>
      <p:ext uri="{BB962C8B-B14F-4D97-AF65-F5344CB8AC3E}">
        <p14:creationId xmlns:p14="http://schemas.microsoft.com/office/powerpoint/2010/main" val="275154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FD0F92D2-38E3-EAF9-4882-0A5E0FD6D3AD}"/>
              </a:ext>
            </a:extLst>
          </p:cNvPr>
          <p:cNvSpPr/>
          <p:nvPr/>
        </p:nvSpPr>
        <p:spPr>
          <a:xfrm>
            <a:off x="5099531" y="3694407"/>
            <a:ext cx="1357093" cy="4992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Bebas Neue"/>
              </a:rPr>
              <a:t>WeChat Pay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7736040-D7DB-93C7-3769-8323DBF7975C}"/>
              </a:ext>
            </a:extLst>
          </p:cNvPr>
          <p:cNvCxnSpPr>
            <a:cxnSpLocks/>
            <a:endCxn id="83" idx="2"/>
          </p:cNvCxnSpPr>
          <p:nvPr/>
        </p:nvCxnSpPr>
        <p:spPr>
          <a:xfrm flipV="1">
            <a:off x="5459417" y="4193705"/>
            <a:ext cx="318661" cy="738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FF477672-8C92-5278-B1C4-1512E52DA68E}"/>
              </a:ext>
            </a:extLst>
          </p:cNvPr>
          <p:cNvSpPr/>
          <p:nvPr/>
        </p:nvSpPr>
        <p:spPr>
          <a:xfrm>
            <a:off x="5120635" y="4793985"/>
            <a:ext cx="715551" cy="3781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0C017-5EA9-4186-1D04-82DFB2B8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890" y="365125"/>
            <a:ext cx="4297146" cy="1325563"/>
          </a:xfrm>
        </p:spPr>
        <p:txBody>
          <a:bodyPr/>
          <a:lstStyle/>
          <a:p>
            <a:r>
              <a:rPr lang="en-US" dirty="0">
                <a:latin typeface="Bebas Neue"/>
              </a:rPr>
              <a:t>Everything</a:t>
            </a:r>
            <a:br>
              <a:rPr lang="en-US" dirty="0">
                <a:latin typeface="Bebas Neue"/>
              </a:rPr>
            </a:br>
            <a:r>
              <a:rPr lang="en-US" dirty="0">
                <a:latin typeface="Bebas Neue"/>
              </a:rPr>
              <a:t>on Top of Bitcoin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91FFBB-812F-B57E-F3A8-F77C9EEF3A85}"/>
              </a:ext>
            </a:extLst>
          </p:cNvPr>
          <p:cNvSpPr/>
          <p:nvPr/>
        </p:nvSpPr>
        <p:spPr>
          <a:xfrm>
            <a:off x="313507" y="3670227"/>
            <a:ext cx="672029" cy="49929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Bebas Neue"/>
              </a:rPr>
              <a:t>ETH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224367-CFBD-F267-9016-476B83B943DF}"/>
              </a:ext>
            </a:extLst>
          </p:cNvPr>
          <p:cNvSpPr/>
          <p:nvPr/>
        </p:nvSpPr>
        <p:spPr>
          <a:xfrm>
            <a:off x="1160424" y="3670227"/>
            <a:ext cx="817085" cy="4992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Bebas Neue"/>
              </a:rPr>
              <a:t>zCash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2828BA-0FB1-433B-5C1E-5E66E962D79D}"/>
              </a:ext>
            </a:extLst>
          </p:cNvPr>
          <p:cNvSpPr/>
          <p:nvPr/>
        </p:nvSpPr>
        <p:spPr>
          <a:xfrm>
            <a:off x="2152397" y="3686752"/>
            <a:ext cx="951125" cy="4992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  <a:latin typeface="Bebas Neue"/>
              </a:rPr>
              <a:t>FileCoin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62181-0F6A-0974-9A9C-5CC21EEAD03C}"/>
              </a:ext>
            </a:extLst>
          </p:cNvPr>
          <p:cNvSpPr/>
          <p:nvPr/>
        </p:nvSpPr>
        <p:spPr>
          <a:xfrm>
            <a:off x="4150139" y="3708786"/>
            <a:ext cx="719771" cy="4992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Bebas Neue"/>
              </a:rPr>
              <a:t>VISA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37F735-769D-A281-3EB3-74880B24A6C3}"/>
              </a:ext>
            </a:extLst>
          </p:cNvPr>
          <p:cNvSpPr/>
          <p:nvPr/>
        </p:nvSpPr>
        <p:spPr>
          <a:xfrm>
            <a:off x="3217467" y="3569106"/>
            <a:ext cx="835446" cy="73813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Bebas Neue"/>
              </a:rPr>
              <a:t>BTC</a:t>
            </a:r>
            <a:br>
              <a:rPr lang="en-US" dirty="0">
                <a:solidFill>
                  <a:schemeClr val="accent4"/>
                </a:solidFill>
                <a:latin typeface="Bebas Neue"/>
              </a:rPr>
            </a:br>
            <a:r>
              <a:rPr lang="en-US" dirty="0">
                <a:solidFill>
                  <a:schemeClr val="accent4"/>
                </a:solidFill>
                <a:latin typeface="Bebas Neue"/>
              </a:rPr>
              <a:t>Today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48C979-D410-988F-6D07-34DF8550440E}"/>
              </a:ext>
            </a:extLst>
          </p:cNvPr>
          <p:cNvCxnSpPr>
            <a:endCxn id="4" idx="2"/>
          </p:cNvCxnSpPr>
          <p:nvPr/>
        </p:nvCxnSpPr>
        <p:spPr>
          <a:xfrm flipH="1" flipV="1">
            <a:off x="649522" y="4169525"/>
            <a:ext cx="10555" cy="64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891746-3C20-76A0-5441-AD7E0AA1818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568967" y="4169525"/>
            <a:ext cx="0" cy="64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9F1A8EF-C122-6895-83BC-EAF541228B5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871" y="4690467"/>
            <a:ext cx="526620" cy="5314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D0DE01-9ACC-EBFD-41FB-5E0A50DA07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lumMod val="75000"/>
                <a:lumOff val="2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5656" y="4690467"/>
            <a:ext cx="526620" cy="531485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0117182-8DEA-5243-E8E0-E6AB92C50E06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627957" y="4186050"/>
            <a:ext cx="3" cy="6279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64ACB5F-6EEC-12E5-8EE5-F293F45EDD1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626831" y="4307236"/>
            <a:ext cx="8359" cy="6389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46CD5F-608D-A4A4-4E29-9CADD374B942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510025" y="4208084"/>
            <a:ext cx="0" cy="738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9C5EABD-780D-27C3-4979-96F6771C3D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3520" y="4678841"/>
            <a:ext cx="526620" cy="531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6C8F65-4018-0490-A81B-8A660D3F61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4649" y="4678636"/>
            <a:ext cx="526620" cy="531485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B6D585B-A4C9-A9A5-1350-9CD586374FC6}"/>
              </a:ext>
            </a:extLst>
          </p:cNvPr>
          <p:cNvCxnSpPr/>
          <p:nvPr/>
        </p:nvCxnSpPr>
        <p:spPr>
          <a:xfrm flipV="1">
            <a:off x="6668877" y="459475"/>
            <a:ext cx="0" cy="5927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A6A2B5D4-80E8-36B4-2B2B-9A8E248CCF53}"/>
              </a:ext>
            </a:extLst>
          </p:cNvPr>
          <p:cNvSpPr/>
          <p:nvPr/>
        </p:nvSpPr>
        <p:spPr>
          <a:xfrm>
            <a:off x="8678085" y="4070732"/>
            <a:ext cx="1343894" cy="60790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Bebas Neue"/>
              </a:rPr>
              <a:t>BTC + Drivechain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6D022E6-757A-A7E9-75F3-3A84256439D1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300369" y="4678636"/>
            <a:ext cx="49663" cy="640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3F37C1CB-A953-6796-D3CD-A1225B003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37058" y="5051804"/>
            <a:ext cx="526620" cy="531485"/>
          </a:xfrm>
          <a:prstGeom prst="rect">
            <a:avLst/>
          </a:prstGeom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id="{FCAB6932-0D8E-106C-2242-1EBDEA0BA644}"/>
              </a:ext>
            </a:extLst>
          </p:cNvPr>
          <p:cNvSpPr/>
          <p:nvPr/>
        </p:nvSpPr>
        <p:spPr>
          <a:xfrm>
            <a:off x="6172101" y="4728987"/>
            <a:ext cx="1266936" cy="1013552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9D6CFBDF-DED3-1E76-AF25-F707866172EE}"/>
              </a:ext>
            </a:extLst>
          </p:cNvPr>
          <p:cNvSpPr txBox="1">
            <a:spLocks/>
          </p:cNvSpPr>
          <p:nvPr/>
        </p:nvSpPr>
        <p:spPr>
          <a:xfrm>
            <a:off x="4891699" y="5840085"/>
            <a:ext cx="1899122" cy="697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Bebas Neue"/>
              </a:rPr>
              <a:t>Today </a:t>
            </a:r>
            <a:r>
              <a:rPr lang="en-US" sz="2800" dirty="0">
                <a:latin typeface="Bebas Neue"/>
                <a:sym typeface="Wingdings" panose="05000000000000000000" pitchFamily="2" charset="2"/>
              </a:rPr>
              <a:t></a:t>
            </a:r>
            <a:endParaRPr lang="en-US" sz="2800" dirty="0">
              <a:latin typeface="Bebas Neue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51A8D499-6DC9-B281-0674-BA27415C1CFF}"/>
              </a:ext>
            </a:extLst>
          </p:cNvPr>
          <p:cNvSpPr txBox="1">
            <a:spLocks/>
          </p:cNvSpPr>
          <p:nvPr/>
        </p:nvSpPr>
        <p:spPr>
          <a:xfrm>
            <a:off x="6977185" y="5840085"/>
            <a:ext cx="2093753" cy="697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Bebas Neue"/>
              </a:rPr>
              <a:t>Tomorrow </a:t>
            </a:r>
            <a:r>
              <a:rPr lang="en-US" sz="2800" dirty="0">
                <a:latin typeface="Bebas Neue"/>
                <a:sym typeface="Wingdings" panose="05000000000000000000" pitchFamily="2" charset="2"/>
              </a:rPr>
              <a:t></a:t>
            </a:r>
            <a:endParaRPr lang="en-US" sz="2800" dirty="0">
              <a:latin typeface="Bebas Neue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8C9E31-9F9A-5C26-EFA3-917DB697C157}"/>
              </a:ext>
            </a:extLst>
          </p:cNvPr>
          <p:cNvSpPr/>
          <p:nvPr/>
        </p:nvSpPr>
        <p:spPr>
          <a:xfrm>
            <a:off x="6976580" y="2790615"/>
            <a:ext cx="672029" cy="49929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Bebas Neue"/>
              </a:rPr>
              <a:t>ETH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836076-8D2A-503D-6698-48289FB43D14}"/>
              </a:ext>
            </a:extLst>
          </p:cNvPr>
          <p:cNvSpPr/>
          <p:nvPr/>
        </p:nvSpPr>
        <p:spPr>
          <a:xfrm>
            <a:off x="7740317" y="2351803"/>
            <a:ext cx="817085" cy="499298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Bebas Neue"/>
              </a:rPr>
              <a:t>zCash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C567541-AA41-E0DA-FFA2-572D16030309}"/>
              </a:ext>
            </a:extLst>
          </p:cNvPr>
          <p:cNvSpPr/>
          <p:nvPr/>
        </p:nvSpPr>
        <p:spPr>
          <a:xfrm>
            <a:off x="8730967" y="2360565"/>
            <a:ext cx="951125" cy="4992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  <a:latin typeface="Bebas Neue"/>
              </a:rPr>
              <a:t>FileCoin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1A4186C-D921-11E7-B050-D31B7CD35922}"/>
              </a:ext>
            </a:extLst>
          </p:cNvPr>
          <p:cNvSpPr/>
          <p:nvPr/>
        </p:nvSpPr>
        <p:spPr>
          <a:xfrm>
            <a:off x="9833819" y="2704322"/>
            <a:ext cx="719771" cy="4992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Bebas Neue"/>
              </a:rPr>
              <a:t>VISA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FCAE158-358D-2F2B-B7F6-4AC39C3F5FF0}"/>
              </a:ext>
            </a:extLst>
          </p:cNvPr>
          <p:cNvCxnSpPr>
            <a:cxnSpLocks/>
            <a:stCxn id="43" idx="0"/>
            <a:endCxn id="49" idx="2"/>
          </p:cNvCxnSpPr>
          <p:nvPr/>
        </p:nvCxnSpPr>
        <p:spPr>
          <a:xfrm flipH="1" flipV="1">
            <a:off x="7312595" y="3289913"/>
            <a:ext cx="2037437" cy="7808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BE5F02A-C217-72EF-F714-F6E8FB436B4A}"/>
              </a:ext>
            </a:extLst>
          </p:cNvPr>
          <p:cNvCxnSpPr>
            <a:cxnSpLocks/>
            <a:stCxn id="43" idx="0"/>
            <a:endCxn id="50" idx="2"/>
          </p:cNvCxnSpPr>
          <p:nvPr/>
        </p:nvCxnSpPr>
        <p:spPr>
          <a:xfrm flipH="1" flipV="1">
            <a:off x="8148860" y="2851101"/>
            <a:ext cx="1201172" cy="1219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5C51D87-0DDF-C9FA-A920-612CF982D7A0}"/>
              </a:ext>
            </a:extLst>
          </p:cNvPr>
          <p:cNvCxnSpPr>
            <a:cxnSpLocks/>
            <a:stCxn id="43" idx="0"/>
            <a:endCxn id="51" idx="2"/>
          </p:cNvCxnSpPr>
          <p:nvPr/>
        </p:nvCxnSpPr>
        <p:spPr>
          <a:xfrm flipH="1" flipV="1">
            <a:off x="9206530" y="2859863"/>
            <a:ext cx="143502" cy="1210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89093AD-976B-E734-1DF3-B2FC5C249A3E}"/>
              </a:ext>
            </a:extLst>
          </p:cNvPr>
          <p:cNvCxnSpPr>
            <a:cxnSpLocks/>
            <a:stCxn id="43" idx="0"/>
            <a:endCxn id="52" idx="2"/>
          </p:cNvCxnSpPr>
          <p:nvPr/>
        </p:nvCxnSpPr>
        <p:spPr>
          <a:xfrm flipV="1">
            <a:off x="9350032" y="3203620"/>
            <a:ext cx="843673" cy="8671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E909F031-FFD2-D9F5-EB1A-26F4843F1A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0" b="24105"/>
          <a:stretch/>
        </p:blipFill>
        <p:spPr>
          <a:xfrm>
            <a:off x="4171617" y="4835148"/>
            <a:ext cx="668807" cy="33704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9A9E57E-3B99-B69C-610F-3492F0BC89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161" y="4611811"/>
            <a:ext cx="668806" cy="668806"/>
          </a:xfrm>
          <a:prstGeom prst="rect">
            <a:avLst/>
          </a:prstGeom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5D862A2A-4B0D-DC44-9872-E1F67FB3D6E9}"/>
              </a:ext>
            </a:extLst>
          </p:cNvPr>
          <p:cNvSpPr/>
          <p:nvPr/>
        </p:nvSpPr>
        <p:spPr>
          <a:xfrm>
            <a:off x="10692407" y="2961618"/>
            <a:ext cx="1357093" cy="4992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Bebas Neue"/>
              </a:rPr>
              <a:t>WeChat Pay</a:t>
            </a:r>
          </a:p>
        </p:txBody>
      </p: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186DCC62-80FD-62B1-C4C4-356D60605E1A}"/>
              </a:ext>
            </a:extLst>
          </p:cNvPr>
          <p:cNvCxnSpPr>
            <a:cxnSpLocks/>
            <a:stCxn id="43" idx="0"/>
            <a:endCxn id="1025" idx="2"/>
          </p:cNvCxnSpPr>
          <p:nvPr/>
        </p:nvCxnSpPr>
        <p:spPr>
          <a:xfrm flipV="1">
            <a:off x="9350032" y="3460916"/>
            <a:ext cx="2020922" cy="609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926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16B9A-362A-AE50-24BF-5B3D6609C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24" y="213505"/>
            <a:ext cx="10515600" cy="872832"/>
          </a:xfrm>
        </p:spPr>
        <p:txBody>
          <a:bodyPr>
            <a:normAutofit/>
          </a:bodyPr>
          <a:lstStyle/>
          <a:p>
            <a:r>
              <a:rPr lang="en-US" sz="4800" b="1" dirty="0"/>
              <a:t>Our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A4DC4-7C0F-755B-A504-B461CB536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079" y="1157863"/>
            <a:ext cx="11616841" cy="5549706"/>
          </a:xfrm>
        </p:spPr>
        <p:txBody>
          <a:bodyPr>
            <a:normAutofit/>
          </a:bodyPr>
          <a:lstStyle/>
          <a:p>
            <a:r>
              <a:rPr lang="en-US" dirty="0"/>
              <a:t>BTC gets immediate </a:t>
            </a:r>
            <a:r>
              <a:rPr lang="en-US" i="1" u="sng" dirty="0">
                <a:solidFill>
                  <a:srgbClr val="F8C196"/>
                </a:solidFill>
              </a:rPr>
              <a:t>global scale</a:t>
            </a:r>
            <a:r>
              <a:rPr lang="en-US" dirty="0"/>
              <a:t> &amp; unbreakable </a:t>
            </a:r>
            <a:r>
              <a:rPr lang="en-US" i="1" u="sng" dirty="0">
                <a:solidFill>
                  <a:srgbClr val="F8C196"/>
                </a:solidFill>
              </a:rPr>
              <a:t>privacy</a:t>
            </a:r>
            <a:r>
              <a:rPr lang="en-US" dirty="0"/>
              <a:t>.</a:t>
            </a:r>
          </a:p>
          <a:p>
            <a:r>
              <a:rPr lang="en-US" dirty="0"/>
              <a:t>Fees (on “per txn” basis) are </a:t>
            </a:r>
            <a:r>
              <a:rPr lang="en-US" i="1" u="sng" dirty="0">
                <a:solidFill>
                  <a:srgbClr val="F8C196"/>
                </a:solidFill>
              </a:rPr>
              <a:t>always near-zero</a:t>
            </a:r>
            <a:r>
              <a:rPr lang="en-US" dirty="0"/>
              <a:t>.</a:t>
            </a:r>
          </a:p>
          <a:p>
            <a:r>
              <a:rPr lang="en-US" dirty="0"/>
              <a:t>Miner revenues </a:t>
            </a:r>
            <a:r>
              <a:rPr lang="en-US" i="1" u="sng" dirty="0">
                <a:solidFill>
                  <a:srgbClr val="F8C196"/>
                </a:solidFill>
              </a:rPr>
              <a:t>grow exponentially,</a:t>
            </a:r>
            <a:r>
              <a:rPr lang="en-US" dirty="0"/>
              <a:t> forever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r>
              <a:rPr lang="en-US" dirty="0"/>
              <a:t>L1 </a:t>
            </a:r>
            <a:r>
              <a:rPr lang="en-US" i="1" u="sng" dirty="0">
                <a:solidFill>
                  <a:srgbClr val="F8C196"/>
                </a:solidFill>
              </a:rPr>
              <a:t>never changes</a:t>
            </a:r>
            <a:r>
              <a:rPr lang="en-US" dirty="0">
                <a:solidFill>
                  <a:srgbClr val="F8C196"/>
                </a:solidFill>
              </a:rPr>
              <a:t> again</a:t>
            </a:r>
            <a:r>
              <a:rPr lang="en-US" dirty="0"/>
              <a:t> – maximum decentralization, zero bickering.</a:t>
            </a:r>
          </a:p>
          <a:p>
            <a:r>
              <a:rPr lang="en-US" dirty="0"/>
              <a:t>Immediate, total </a:t>
            </a:r>
            <a:r>
              <a:rPr lang="en-US" i="1" u="sng" dirty="0">
                <a:solidFill>
                  <a:srgbClr val="F8C196"/>
                </a:solidFill>
              </a:rPr>
              <a:t>creative freedom</a:t>
            </a:r>
            <a:r>
              <a:rPr lang="en-US" dirty="0"/>
              <a:t> for </a:t>
            </a:r>
            <a:r>
              <a:rPr lang="en-US" dirty="0" err="1"/>
              <a:t>devs</a:t>
            </a:r>
            <a:r>
              <a:rPr lang="en-US" dirty="0"/>
              <a:t> – no lobbying, no toxicity.</a:t>
            </a:r>
            <a:endParaRPr lang="en-US" dirty="0">
              <a:solidFill>
                <a:srgbClr val="D01330"/>
              </a:solidFill>
            </a:endParaRPr>
          </a:p>
          <a:p>
            <a:r>
              <a:rPr lang="en-US" i="1" u="sng" dirty="0">
                <a:solidFill>
                  <a:srgbClr val="F8C196"/>
                </a:solidFill>
              </a:rPr>
              <a:t>End of scam coins</a:t>
            </a:r>
            <a:r>
              <a:rPr lang="en-US" dirty="0"/>
              <a:t>, scam marketing (&amp; other distractions).</a:t>
            </a:r>
            <a:endParaRPr lang="en-US" i="1" u="sng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8C196"/>
                </a:solidFill>
              </a:rPr>
              <a:t>Devs make </a:t>
            </a:r>
            <a:r>
              <a:rPr lang="en-US" b="1" i="1" u="sng" dirty="0">
                <a:solidFill>
                  <a:srgbClr val="F8C196"/>
                </a:solidFill>
              </a:rPr>
              <a:t>useful</a:t>
            </a:r>
            <a:r>
              <a:rPr lang="en-US" i="1" u="sng" dirty="0">
                <a:solidFill>
                  <a:srgbClr val="F8C196"/>
                </a:solidFill>
              </a:rPr>
              <a:t> blockchains</a:t>
            </a:r>
            <a:r>
              <a:rPr lang="en-US" dirty="0"/>
              <a:t> – no to Ponzi-nomics, yes to coin-use.</a:t>
            </a:r>
          </a:p>
          <a:p>
            <a:pPr lvl="1"/>
            <a:r>
              <a:rPr lang="en-US" i="1" dirty="0" err="1"/>
              <a:t>NameCoin</a:t>
            </a:r>
            <a:r>
              <a:rPr lang="en-US" i="1" dirty="0"/>
              <a:t> -- Revolution in Media / Free Speech / Social Media.</a:t>
            </a:r>
          </a:p>
          <a:p>
            <a:pPr lvl="1"/>
            <a:r>
              <a:rPr lang="en-US" i="1" dirty="0"/>
              <a:t>Prediction Markets – Prevent CEOs/Politicians from lying, double </a:t>
            </a:r>
            <a:r>
              <a:rPr lang="en-US" i="1" dirty="0" err="1"/>
              <a:t>wGDP_g</a:t>
            </a:r>
            <a:endParaRPr lang="en-US" i="1" dirty="0"/>
          </a:p>
          <a:p>
            <a:r>
              <a:rPr lang="en-US" dirty="0"/>
              <a:t>All this with </a:t>
            </a:r>
            <a:r>
              <a:rPr lang="en-US" i="1" u="sng" dirty="0">
                <a:solidFill>
                  <a:srgbClr val="F8C196"/>
                </a:solidFill>
              </a:rPr>
              <a:t>zero risk</a:t>
            </a:r>
            <a:r>
              <a:rPr lang="en-US" dirty="0"/>
              <a:t> to Bitcoin – 100% optional &amp; reversible.</a:t>
            </a:r>
            <a:endParaRPr lang="en-US" i="1" u="sng" dirty="0">
              <a:solidFill>
                <a:srgbClr val="F8C196"/>
              </a:solidFill>
            </a:endParaRPr>
          </a:p>
          <a:p>
            <a:r>
              <a:rPr lang="en-US" dirty="0"/>
              <a:t>Our investors </a:t>
            </a:r>
            <a:r>
              <a:rPr lang="en-US" dirty="0">
                <a:solidFill>
                  <a:srgbClr val="D01330"/>
                </a:solidFill>
              </a:rPr>
              <a:t>make an excellent ROI</a:t>
            </a:r>
            <a:r>
              <a:rPr lang="en-US" dirty="0"/>
              <a:t>.</a:t>
            </a:r>
          </a:p>
        </p:txBody>
      </p:sp>
      <p:sp>
        <p:nvSpPr>
          <p:cNvPr id="4" name="矩形 4">
            <a:extLst>
              <a:ext uri="{FF2B5EF4-FFF2-40B4-BE49-F238E27FC236}">
                <a16:creationId xmlns:a16="http://schemas.microsoft.com/office/drawing/2014/main" id="{AE9DF2C1-1985-E35B-9089-05EE81EF006C}"/>
              </a:ext>
            </a:extLst>
          </p:cNvPr>
          <p:cNvSpPr/>
          <p:nvPr/>
        </p:nvSpPr>
        <p:spPr>
          <a:xfrm flipH="1">
            <a:off x="529439" y="1218538"/>
            <a:ext cx="59917" cy="4719702"/>
          </a:xfrm>
          <a:prstGeom prst="rect">
            <a:avLst/>
          </a:prstGeom>
          <a:solidFill>
            <a:srgbClr val="D01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F00CEBA-DFF2-2EBE-22AA-CB2F4E29854F}"/>
              </a:ext>
            </a:extLst>
          </p:cNvPr>
          <p:cNvSpPr/>
          <p:nvPr/>
        </p:nvSpPr>
        <p:spPr>
          <a:xfrm>
            <a:off x="524203" y="6070441"/>
            <a:ext cx="59917" cy="574054"/>
          </a:xfrm>
          <a:prstGeom prst="rect">
            <a:avLst/>
          </a:prstGeom>
          <a:solidFill>
            <a:srgbClr val="D01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00A4F3-3CA8-34D0-7481-14C4068D0F90}"/>
              </a:ext>
            </a:extLst>
          </p:cNvPr>
          <p:cNvSpPr/>
          <p:nvPr/>
        </p:nvSpPr>
        <p:spPr>
          <a:xfrm>
            <a:off x="381257" y="6070442"/>
            <a:ext cx="10630780" cy="574054"/>
          </a:xfrm>
          <a:prstGeom prst="rect">
            <a:avLst/>
          </a:prstGeom>
          <a:solidFill>
            <a:srgbClr val="1B0F13"/>
          </a:solidFill>
          <a:ln>
            <a:solidFill>
              <a:srgbClr val="1C0E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1453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16B9A-362A-AE50-24BF-5B3D6609C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24" y="213505"/>
            <a:ext cx="10515600" cy="872832"/>
          </a:xfrm>
        </p:spPr>
        <p:txBody>
          <a:bodyPr>
            <a:normAutofit/>
          </a:bodyPr>
          <a:lstStyle/>
          <a:p>
            <a:r>
              <a:rPr lang="en-US" sz="4800" b="1" dirty="0"/>
              <a:t>Our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A4DC4-7C0F-755B-A504-B461CB536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079" y="1157863"/>
            <a:ext cx="11616841" cy="5549706"/>
          </a:xfrm>
        </p:spPr>
        <p:txBody>
          <a:bodyPr>
            <a:normAutofit/>
          </a:bodyPr>
          <a:lstStyle/>
          <a:p>
            <a:r>
              <a:rPr lang="en-US" dirty="0"/>
              <a:t>BTC gets immediate </a:t>
            </a:r>
            <a:r>
              <a:rPr lang="en-US" i="1" u="sng" dirty="0">
                <a:solidFill>
                  <a:srgbClr val="F8C196"/>
                </a:solidFill>
              </a:rPr>
              <a:t>global scale</a:t>
            </a:r>
            <a:r>
              <a:rPr lang="en-US" dirty="0"/>
              <a:t> &amp; unbreakable </a:t>
            </a:r>
            <a:r>
              <a:rPr lang="en-US" i="1" u="sng" dirty="0">
                <a:solidFill>
                  <a:srgbClr val="F8C196"/>
                </a:solidFill>
              </a:rPr>
              <a:t>privacy</a:t>
            </a:r>
            <a:r>
              <a:rPr lang="en-US" dirty="0"/>
              <a:t>.</a:t>
            </a:r>
          </a:p>
          <a:p>
            <a:r>
              <a:rPr lang="en-US" dirty="0"/>
              <a:t>Fees (on “per txn” basis) are </a:t>
            </a:r>
            <a:r>
              <a:rPr lang="en-US" i="1" u="sng" dirty="0">
                <a:solidFill>
                  <a:srgbClr val="F8C196"/>
                </a:solidFill>
              </a:rPr>
              <a:t>always near-zero</a:t>
            </a:r>
            <a:r>
              <a:rPr lang="en-US" dirty="0"/>
              <a:t>.</a:t>
            </a:r>
          </a:p>
          <a:p>
            <a:r>
              <a:rPr lang="en-US" dirty="0"/>
              <a:t>Miner revenues </a:t>
            </a:r>
            <a:r>
              <a:rPr lang="en-US" i="1" u="sng" dirty="0">
                <a:solidFill>
                  <a:srgbClr val="F8C196"/>
                </a:solidFill>
              </a:rPr>
              <a:t>grow exponentially,</a:t>
            </a:r>
            <a:r>
              <a:rPr lang="en-US" dirty="0"/>
              <a:t> forever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r>
              <a:rPr lang="en-US" dirty="0"/>
              <a:t>L1 </a:t>
            </a:r>
            <a:r>
              <a:rPr lang="en-US" i="1" u="sng" dirty="0">
                <a:solidFill>
                  <a:srgbClr val="F8C196"/>
                </a:solidFill>
              </a:rPr>
              <a:t>never changes</a:t>
            </a:r>
            <a:r>
              <a:rPr lang="en-US" dirty="0">
                <a:solidFill>
                  <a:srgbClr val="F8C196"/>
                </a:solidFill>
              </a:rPr>
              <a:t> again</a:t>
            </a:r>
            <a:r>
              <a:rPr lang="en-US" dirty="0"/>
              <a:t> – maximum decentralization, zero bickering.</a:t>
            </a:r>
          </a:p>
          <a:p>
            <a:r>
              <a:rPr lang="en-US" dirty="0"/>
              <a:t>Immediate, total </a:t>
            </a:r>
            <a:r>
              <a:rPr lang="en-US" i="1" u="sng" dirty="0">
                <a:solidFill>
                  <a:srgbClr val="F8C196"/>
                </a:solidFill>
              </a:rPr>
              <a:t>creative freedom</a:t>
            </a:r>
            <a:r>
              <a:rPr lang="en-US" dirty="0"/>
              <a:t> for </a:t>
            </a:r>
            <a:r>
              <a:rPr lang="en-US" dirty="0" err="1"/>
              <a:t>devs</a:t>
            </a:r>
            <a:r>
              <a:rPr lang="en-US" dirty="0"/>
              <a:t> – no lobbying, no toxicity.</a:t>
            </a:r>
            <a:endParaRPr lang="en-US" dirty="0">
              <a:solidFill>
                <a:srgbClr val="D01330"/>
              </a:solidFill>
            </a:endParaRPr>
          </a:p>
          <a:p>
            <a:r>
              <a:rPr lang="en-US" i="1" u="sng" dirty="0">
                <a:solidFill>
                  <a:srgbClr val="F8C196"/>
                </a:solidFill>
              </a:rPr>
              <a:t>End of scam coins</a:t>
            </a:r>
            <a:r>
              <a:rPr lang="en-US" dirty="0"/>
              <a:t>, scam marketing (&amp; other distractions).</a:t>
            </a:r>
            <a:endParaRPr lang="en-US" i="1" u="sng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8C196"/>
                </a:solidFill>
              </a:rPr>
              <a:t>Devs make </a:t>
            </a:r>
            <a:r>
              <a:rPr lang="en-US" b="1" i="1" u="sng" dirty="0">
                <a:solidFill>
                  <a:srgbClr val="F8C196"/>
                </a:solidFill>
              </a:rPr>
              <a:t>useful</a:t>
            </a:r>
            <a:r>
              <a:rPr lang="en-US" i="1" u="sng" dirty="0">
                <a:solidFill>
                  <a:srgbClr val="F8C196"/>
                </a:solidFill>
              </a:rPr>
              <a:t> blockchains</a:t>
            </a:r>
            <a:r>
              <a:rPr lang="en-US" dirty="0"/>
              <a:t> – no to Ponzi-nomics, yes to coin-use.</a:t>
            </a:r>
          </a:p>
          <a:p>
            <a:pPr lvl="1"/>
            <a:r>
              <a:rPr lang="en-US" i="1" dirty="0" err="1"/>
              <a:t>NameCoin</a:t>
            </a:r>
            <a:r>
              <a:rPr lang="en-US" i="1" dirty="0"/>
              <a:t> -- Revolution in Media / Free Speech / Social Media.</a:t>
            </a:r>
          </a:p>
          <a:p>
            <a:pPr lvl="1"/>
            <a:r>
              <a:rPr lang="en-US" i="1" dirty="0"/>
              <a:t>Prediction Markets – Prevent CEOs/Politicians from lying, double </a:t>
            </a:r>
            <a:r>
              <a:rPr lang="en-US" i="1" dirty="0" err="1"/>
              <a:t>wGDP_g</a:t>
            </a:r>
            <a:endParaRPr lang="en-US" i="1" dirty="0"/>
          </a:p>
          <a:p>
            <a:r>
              <a:rPr lang="en-US" dirty="0"/>
              <a:t>All this with </a:t>
            </a:r>
            <a:r>
              <a:rPr lang="en-US" i="1" u="sng" dirty="0">
                <a:solidFill>
                  <a:srgbClr val="F8C196"/>
                </a:solidFill>
              </a:rPr>
              <a:t>zero risk</a:t>
            </a:r>
            <a:r>
              <a:rPr lang="en-US" dirty="0"/>
              <a:t> to Bitcoin – 100% optional &amp; reversible.</a:t>
            </a:r>
            <a:endParaRPr lang="en-US" i="1" u="sng" dirty="0">
              <a:solidFill>
                <a:srgbClr val="F8C196"/>
              </a:solidFill>
            </a:endParaRPr>
          </a:p>
          <a:p>
            <a:r>
              <a:rPr lang="en-US" dirty="0"/>
              <a:t>Our investors </a:t>
            </a:r>
            <a:r>
              <a:rPr lang="en-US" dirty="0">
                <a:solidFill>
                  <a:srgbClr val="D01330"/>
                </a:solidFill>
              </a:rPr>
              <a:t>make a fortune</a:t>
            </a:r>
            <a:r>
              <a:rPr lang="en-US" dirty="0"/>
              <a:t>.</a:t>
            </a:r>
          </a:p>
        </p:txBody>
      </p:sp>
      <p:sp>
        <p:nvSpPr>
          <p:cNvPr id="4" name="矩形 4">
            <a:extLst>
              <a:ext uri="{FF2B5EF4-FFF2-40B4-BE49-F238E27FC236}">
                <a16:creationId xmlns:a16="http://schemas.microsoft.com/office/drawing/2014/main" id="{AE9DF2C1-1985-E35B-9089-05EE81EF006C}"/>
              </a:ext>
            </a:extLst>
          </p:cNvPr>
          <p:cNvSpPr/>
          <p:nvPr/>
        </p:nvSpPr>
        <p:spPr>
          <a:xfrm flipH="1">
            <a:off x="529439" y="1218538"/>
            <a:ext cx="59917" cy="4719702"/>
          </a:xfrm>
          <a:prstGeom prst="rect">
            <a:avLst/>
          </a:prstGeom>
          <a:solidFill>
            <a:srgbClr val="D01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F00CEBA-DFF2-2EBE-22AA-CB2F4E29854F}"/>
              </a:ext>
            </a:extLst>
          </p:cNvPr>
          <p:cNvSpPr/>
          <p:nvPr/>
        </p:nvSpPr>
        <p:spPr>
          <a:xfrm>
            <a:off x="524203" y="6070441"/>
            <a:ext cx="59917" cy="574054"/>
          </a:xfrm>
          <a:prstGeom prst="rect">
            <a:avLst/>
          </a:prstGeom>
          <a:solidFill>
            <a:srgbClr val="D01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18304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68D3A9E-358E-3A99-8159-C5B0D72BEB1D}"/>
              </a:ext>
            </a:extLst>
          </p:cNvPr>
          <p:cNvSpPr txBox="1"/>
          <p:nvPr/>
        </p:nvSpPr>
        <p:spPr>
          <a:xfrm>
            <a:off x="786947" y="527895"/>
            <a:ext cx="51235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>
                <a:latin typeface="Bebas Neue" panose="020B0606020202050201" pitchFamily="34" charset="0"/>
              </a:rPr>
              <a:t>The Last Slide!</a:t>
            </a:r>
            <a:endParaRPr lang="zh-CN" altLang="en-US" sz="4800" dirty="0">
              <a:latin typeface="Bebas Neue" panose="020B0606020202050201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FF6F44-075E-2806-50AC-9D10CA6F1DAC}"/>
              </a:ext>
            </a:extLst>
          </p:cNvPr>
          <p:cNvSpPr/>
          <p:nvPr/>
        </p:nvSpPr>
        <p:spPr>
          <a:xfrm>
            <a:off x="900112" y="1254666"/>
            <a:ext cx="428625" cy="34350"/>
          </a:xfrm>
          <a:prstGeom prst="rect">
            <a:avLst/>
          </a:prstGeom>
          <a:solidFill>
            <a:srgbClr val="D01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AD4209C-A17D-74CE-FC39-4F5EA7699C20}"/>
              </a:ext>
            </a:extLst>
          </p:cNvPr>
          <p:cNvSpPr/>
          <p:nvPr/>
        </p:nvSpPr>
        <p:spPr>
          <a:xfrm>
            <a:off x="7277101" y="0"/>
            <a:ext cx="4914900" cy="6858000"/>
          </a:xfrm>
          <a:prstGeom prst="rect">
            <a:avLst/>
          </a:prstGeom>
          <a:gradFill flip="none" rotWithShape="1">
            <a:gsLst>
              <a:gs pos="20000">
                <a:srgbClr val="252324"/>
              </a:gs>
              <a:gs pos="100000">
                <a:srgbClr val="252324">
                  <a:alpha val="4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A0F5897-1AF0-D015-DBEC-DFFC70E0BB3D}"/>
              </a:ext>
            </a:extLst>
          </p:cNvPr>
          <p:cNvCxnSpPr>
            <a:cxnSpLocks/>
          </p:cNvCxnSpPr>
          <p:nvPr/>
        </p:nvCxnSpPr>
        <p:spPr>
          <a:xfrm>
            <a:off x="931284" y="1752600"/>
            <a:ext cx="0" cy="5066026"/>
          </a:xfrm>
          <a:prstGeom prst="line">
            <a:avLst/>
          </a:prstGeom>
          <a:ln>
            <a:gradFill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BE06E3E5-3FE6-58CC-487F-DDE736613D46}"/>
              </a:ext>
            </a:extLst>
          </p:cNvPr>
          <p:cNvGrpSpPr/>
          <p:nvPr/>
        </p:nvGrpSpPr>
        <p:grpSpPr>
          <a:xfrm>
            <a:off x="872561" y="1960390"/>
            <a:ext cx="8586745" cy="4369715"/>
            <a:chOff x="872562" y="1960390"/>
            <a:chExt cx="6282320" cy="3931559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ED1F22C7-FFC5-49F2-AE6C-C4D8B1DFF0A4}"/>
                </a:ext>
              </a:extLst>
            </p:cNvPr>
            <p:cNvGrpSpPr/>
            <p:nvPr/>
          </p:nvGrpSpPr>
          <p:grpSpPr>
            <a:xfrm>
              <a:off x="872562" y="2048642"/>
              <a:ext cx="119714" cy="119714"/>
              <a:chOff x="836019" y="2202598"/>
              <a:chExt cx="192799" cy="192799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EBC5F7E5-774D-B18E-8B3D-C1E1387692D0}"/>
                  </a:ext>
                </a:extLst>
              </p:cNvPr>
              <p:cNvSpPr/>
              <p:nvPr/>
            </p:nvSpPr>
            <p:spPr>
              <a:xfrm>
                <a:off x="836019" y="2202598"/>
                <a:ext cx="192799" cy="192799"/>
              </a:xfrm>
              <a:prstGeom prst="ellipse">
                <a:avLst/>
              </a:prstGeom>
              <a:solidFill>
                <a:srgbClr val="201E1E">
                  <a:alpha val="58000"/>
                </a:srgbClr>
              </a:solidFill>
              <a:ln w="3175">
                <a:solidFill>
                  <a:schemeClr val="tx1">
                    <a:alpha val="2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7AF322F6-B66B-8BEE-0818-2886CE596D86}"/>
                  </a:ext>
                </a:extLst>
              </p:cNvPr>
              <p:cNvSpPr/>
              <p:nvPr/>
            </p:nvSpPr>
            <p:spPr>
              <a:xfrm>
                <a:off x="883763" y="2250342"/>
                <a:ext cx="97312" cy="97312"/>
              </a:xfrm>
              <a:prstGeom prst="ellipse">
                <a:avLst/>
              </a:prstGeom>
              <a:solidFill>
                <a:srgbClr val="201E1E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CFEBC38E-96C1-2112-7C03-0430B52185CE}"/>
                </a:ext>
              </a:extLst>
            </p:cNvPr>
            <p:cNvGrpSpPr/>
            <p:nvPr/>
          </p:nvGrpSpPr>
          <p:grpSpPr>
            <a:xfrm>
              <a:off x="988637" y="1960390"/>
              <a:ext cx="3453965" cy="369332"/>
              <a:chOff x="925137" y="2150890"/>
              <a:chExt cx="3453965" cy="369332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1486546-E675-C712-39A4-89730A49A333}"/>
                  </a:ext>
                </a:extLst>
              </p:cNvPr>
              <p:cNvSpPr txBox="1"/>
              <p:nvPr/>
            </p:nvSpPr>
            <p:spPr>
              <a:xfrm>
                <a:off x="925137" y="2150890"/>
                <a:ext cx="1079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en-US" altLang="zh-CN" sz="1800" dirty="0">
                    <a:solidFill>
                      <a:srgbClr val="F8C196"/>
                    </a:solidFill>
                    <a:latin typeface="Bebas Neue" panose="020B0606020202050201" pitchFamily="34" charset="0"/>
                    <a:cs typeface="Poppins" panose="02000000000000000000" pitchFamily="2" charset="0"/>
                  </a:rPr>
                  <a:t>Nov 2015</a:t>
                </a:r>
                <a:endParaRPr lang="zh-CN" altLang="en-US" dirty="0">
                  <a:solidFill>
                    <a:srgbClr val="F8C196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6CBD829-0312-55CE-008D-5B597FD98FF5}"/>
                  </a:ext>
                </a:extLst>
              </p:cNvPr>
              <p:cNvSpPr txBox="1"/>
              <p:nvPr/>
            </p:nvSpPr>
            <p:spPr>
              <a:xfrm>
                <a:off x="1967864" y="2209876"/>
                <a:ext cx="24112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latin typeface="Poppins" panose="02000000000000000000" pitchFamily="2" charset="0"/>
                    <a:cs typeface="Poppins" panose="02000000000000000000" pitchFamily="2" charset="0"/>
                  </a:rPr>
                  <a:t>“Drivechain” blog post written</a:t>
                </a:r>
                <a:endParaRPr lang="zh-CN" altLang="en-US" sz="1200" dirty="0">
                  <a:latin typeface="Poppins" panose="02000000000000000000" pitchFamily="2" charset="0"/>
                  <a:cs typeface="Poppins" panose="02000000000000000000" pitchFamily="2" charset="0"/>
                </a:endParaRPr>
              </a:p>
            </p:txBody>
          </p: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A7233F87-9379-A4B1-0E8E-58B2A944E0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8814" y="2247767"/>
                <a:ext cx="0" cy="175578"/>
              </a:xfrm>
              <a:prstGeom prst="line">
                <a:avLst/>
              </a:prstGeom>
              <a:ln w="3175">
                <a:solidFill>
                  <a:schemeClr val="tx1">
                    <a:alpha val="4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653D61B5-86F3-C3B4-2DE8-FF9186CDCCAC}"/>
                </a:ext>
              </a:extLst>
            </p:cNvPr>
            <p:cNvGrpSpPr/>
            <p:nvPr/>
          </p:nvGrpSpPr>
          <p:grpSpPr>
            <a:xfrm>
              <a:off x="872562" y="2444445"/>
              <a:ext cx="119714" cy="119714"/>
              <a:chOff x="836019" y="2202598"/>
              <a:chExt cx="192799" cy="192799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54A0D7DF-7184-8DFC-BB45-94A04498A762}"/>
                  </a:ext>
                </a:extLst>
              </p:cNvPr>
              <p:cNvSpPr/>
              <p:nvPr/>
            </p:nvSpPr>
            <p:spPr>
              <a:xfrm>
                <a:off x="836019" y="2202598"/>
                <a:ext cx="192799" cy="192799"/>
              </a:xfrm>
              <a:prstGeom prst="ellipse">
                <a:avLst/>
              </a:prstGeom>
              <a:solidFill>
                <a:srgbClr val="201E1E">
                  <a:alpha val="58000"/>
                </a:srgbClr>
              </a:solidFill>
              <a:ln w="3175">
                <a:solidFill>
                  <a:schemeClr val="tx1">
                    <a:alpha val="2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1C36676-73DB-40A5-D4CC-F21A27055956}"/>
                  </a:ext>
                </a:extLst>
              </p:cNvPr>
              <p:cNvSpPr/>
              <p:nvPr/>
            </p:nvSpPr>
            <p:spPr>
              <a:xfrm>
                <a:off x="883763" y="2250342"/>
                <a:ext cx="97312" cy="97312"/>
              </a:xfrm>
              <a:prstGeom prst="ellipse">
                <a:avLst/>
              </a:prstGeom>
              <a:solidFill>
                <a:srgbClr val="201E1E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04ACDFBB-1B39-425E-2D4E-4619017EFF77}"/>
                </a:ext>
              </a:extLst>
            </p:cNvPr>
            <p:cNvGrpSpPr/>
            <p:nvPr/>
          </p:nvGrpSpPr>
          <p:grpSpPr>
            <a:xfrm>
              <a:off x="996139" y="2356193"/>
              <a:ext cx="2986400" cy="369332"/>
              <a:chOff x="932639" y="2150890"/>
              <a:chExt cx="2986400" cy="369332"/>
            </a:xfrm>
          </p:grpSpPr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5A7AE02-5932-1017-E5E7-59C39F18A623}"/>
                  </a:ext>
                </a:extLst>
              </p:cNvPr>
              <p:cNvSpPr txBox="1"/>
              <p:nvPr/>
            </p:nvSpPr>
            <p:spPr>
              <a:xfrm>
                <a:off x="932639" y="2150890"/>
                <a:ext cx="1064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en-US" altLang="zh-CN" sz="1800" dirty="0">
                    <a:solidFill>
                      <a:srgbClr val="F8C196"/>
                    </a:solidFill>
                    <a:latin typeface="Bebas Neue" panose="020B0606020202050201" pitchFamily="34" charset="0"/>
                    <a:cs typeface="Poppins" panose="02000000000000000000" pitchFamily="2" charset="0"/>
                  </a:rPr>
                  <a:t>Jan 2017 </a:t>
                </a:r>
                <a:endParaRPr lang="zh-CN" altLang="en-US" dirty="0">
                  <a:solidFill>
                    <a:srgbClr val="F8C196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E2BCD00-2870-A553-3668-51BD64915BCA}"/>
                  </a:ext>
                </a:extLst>
              </p:cNvPr>
              <p:cNvSpPr txBox="1"/>
              <p:nvPr/>
            </p:nvSpPr>
            <p:spPr>
              <a:xfrm>
                <a:off x="1967864" y="2209876"/>
                <a:ext cx="19511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err="1">
                    <a:latin typeface="Poppins" panose="02000000000000000000" pitchFamily="2" charset="0"/>
                    <a:cs typeface="Poppins" panose="02000000000000000000" pitchFamily="2" charset="0"/>
                  </a:rPr>
                  <a:t>Drivechain.info</a:t>
                </a:r>
                <a:r>
                  <a:rPr lang="en-US" altLang="zh-CN" sz="1200" dirty="0">
                    <a:latin typeface="Poppins" panose="02000000000000000000" pitchFamily="2" charset="0"/>
                    <a:cs typeface="Poppins" panose="02000000000000000000" pitchFamily="2" charset="0"/>
                  </a:rPr>
                  <a:t> created</a:t>
                </a:r>
              </a:p>
            </p:txBody>
          </p: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8FFB239F-79F7-B14A-1BF4-61E10B4918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8814" y="2247767"/>
                <a:ext cx="0" cy="175578"/>
              </a:xfrm>
              <a:prstGeom prst="line">
                <a:avLst/>
              </a:prstGeom>
              <a:ln w="3175">
                <a:solidFill>
                  <a:schemeClr val="tx1">
                    <a:alpha val="4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92728D3-F826-0362-5686-C6D197AE3707}"/>
                </a:ext>
              </a:extLst>
            </p:cNvPr>
            <p:cNvGrpSpPr/>
            <p:nvPr/>
          </p:nvGrpSpPr>
          <p:grpSpPr>
            <a:xfrm>
              <a:off x="872562" y="2840248"/>
              <a:ext cx="119714" cy="119714"/>
              <a:chOff x="836019" y="2202598"/>
              <a:chExt cx="192799" cy="192799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0393DB2A-78B9-1FFB-FFC0-25F19C30A369}"/>
                  </a:ext>
                </a:extLst>
              </p:cNvPr>
              <p:cNvSpPr/>
              <p:nvPr/>
            </p:nvSpPr>
            <p:spPr>
              <a:xfrm>
                <a:off x="836019" y="2202598"/>
                <a:ext cx="192799" cy="192799"/>
              </a:xfrm>
              <a:prstGeom prst="ellipse">
                <a:avLst/>
              </a:prstGeom>
              <a:solidFill>
                <a:srgbClr val="201E1E">
                  <a:alpha val="58000"/>
                </a:srgbClr>
              </a:solidFill>
              <a:ln w="3175">
                <a:solidFill>
                  <a:schemeClr val="tx1">
                    <a:alpha val="2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72B025BA-4AF6-BB2D-EAA0-1245AA5CE80E}"/>
                  </a:ext>
                </a:extLst>
              </p:cNvPr>
              <p:cNvSpPr/>
              <p:nvPr/>
            </p:nvSpPr>
            <p:spPr>
              <a:xfrm>
                <a:off x="883763" y="2250342"/>
                <a:ext cx="97312" cy="97312"/>
              </a:xfrm>
              <a:prstGeom prst="ellipse">
                <a:avLst/>
              </a:prstGeom>
              <a:solidFill>
                <a:srgbClr val="201E1E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20AF62F5-913E-A1C7-8F9C-E79518627E24}"/>
                </a:ext>
              </a:extLst>
            </p:cNvPr>
            <p:cNvGrpSpPr/>
            <p:nvPr/>
          </p:nvGrpSpPr>
          <p:grpSpPr>
            <a:xfrm>
              <a:off x="979404" y="2751996"/>
              <a:ext cx="3286867" cy="369332"/>
              <a:chOff x="915904" y="2150890"/>
              <a:chExt cx="3286867" cy="369332"/>
            </a:xfrm>
          </p:grpSpPr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C10A5B5-BF2F-CD64-C2B8-BF8042EFF771}"/>
                  </a:ext>
                </a:extLst>
              </p:cNvPr>
              <p:cNvSpPr txBox="1"/>
              <p:nvPr/>
            </p:nvSpPr>
            <p:spPr>
              <a:xfrm>
                <a:off x="915904" y="2150890"/>
                <a:ext cx="1098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en-US" altLang="zh-CN" sz="1800" dirty="0">
                    <a:solidFill>
                      <a:srgbClr val="F8C196"/>
                    </a:solidFill>
                    <a:latin typeface="Bebas Neue" panose="020B0606020202050201" pitchFamily="34" charset="0"/>
                    <a:cs typeface="Poppins" panose="02000000000000000000" pitchFamily="2" charset="0"/>
                  </a:rPr>
                  <a:t>Feb 2018 </a:t>
                </a:r>
                <a:endParaRPr lang="zh-CN" altLang="en-US" dirty="0">
                  <a:solidFill>
                    <a:srgbClr val="F8C196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E0E89F8-63DF-AF75-D649-033B3A9AACEA}"/>
                  </a:ext>
                </a:extLst>
              </p:cNvPr>
              <p:cNvSpPr txBox="1"/>
              <p:nvPr/>
            </p:nvSpPr>
            <p:spPr>
              <a:xfrm>
                <a:off x="1967864" y="2209876"/>
                <a:ext cx="22349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latin typeface="Poppins" panose="02000000000000000000" pitchFamily="2" charset="0"/>
                    <a:cs typeface="Poppins" panose="02000000000000000000" pitchFamily="2" charset="0"/>
                  </a:rPr>
                  <a:t>Assigned BIP #s (300/301)</a:t>
                </a:r>
              </a:p>
            </p:txBody>
          </p: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6E4845E0-5623-EDB3-4724-3A273BF513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8814" y="2247767"/>
                <a:ext cx="0" cy="175578"/>
              </a:xfrm>
              <a:prstGeom prst="line">
                <a:avLst/>
              </a:prstGeom>
              <a:ln w="3175">
                <a:solidFill>
                  <a:schemeClr val="tx1">
                    <a:alpha val="4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879410ED-521E-2BC7-4A07-51D04781C06E}"/>
                </a:ext>
              </a:extLst>
            </p:cNvPr>
            <p:cNvGrpSpPr/>
            <p:nvPr/>
          </p:nvGrpSpPr>
          <p:grpSpPr>
            <a:xfrm>
              <a:off x="872562" y="3236051"/>
              <a:ext cx="119714" cy="119714"/>
              <a:chOff x="836019" y="2202598"/>
              <a:chExt cx="192799" cy="192799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0732BEA5-73DD-9414-21AC-97A6239112F9}"/>
                  </a:ext>
                </a:extLst>
              </p:cNvPr>
              <p:cNvSpPr/>
              <p:nvPr/>
            </p:nvSpPr>
            <p:spPr>
              <a:xfrm>
                <a:off x="836019" y="2202598"/>
                <a:ext cx="192799" cy="192799"/>
              </a:xfrm>
              <a:prstGeom prst="ellipse">
                <a:avLst/>
              </a:prstGeom>
              <a:solidFill>
                <a:srgbClr val="201E1E">
                  <a:alpha val="58000"/>
                </a:srgbClr>
              </a:solidFill>
              <a:ln w="3175">
                <a:solidFill>
                  <a:schemeClr val="tx1">
                    <a:alpha val="2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EBCFBEAB-16AE-9C38-BB0A-AE78A59251A1}"/>
                  </a:ext>
                </a:extLst>
              </p:cNvPr>
              <p:cNvSpPr/>
              <p:nvPr/>
            </p:nvSpPr>
            <p:spPr>
              <a:xfrm>
                <a:off x="883763" y="2250342"/>
                <a:ext cx="97312" cy="97312"/>
              </a:xfrm>
              <a:prstGeom prst="ellipse">
                <a:avLst/>
              </a:prstGeom>
              <a:solidFill>
                <a:srgbClr val="201E1E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9860CF37-8FC0-9DA7-6BAC-612B0E901113}"/>
                </a:ext>
              </a:extLst>
            </p:cNvPr>
            <p:cNvGrpSpPr/>
            <p:nvPr/>
          </p:nvGrpSpPr>
          <p:grpSpPr>
            <a:xfrm>
              <a:off x="973093" y="3147799"/>
              <a:ext cx="2780217" cy="369332"/>
              <a:chOff x="909593" y="2150890"/>
              <a:chExt cx="2780217" cy="369332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C3F42979-CEE9-626E-A64D-702F70BA32F3}"/>
                  </a:ext>
                </a:extLst>
              </p:cNvPr>
              <p:cNvSpPr txBox="1"/>
              <p:nvPr/>
            </p:nvSpPr>
            <p:spPr>
              <a:xfrm>
                <a:off x="909593" y="2150890"/>
                <a:ext cx="1146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en-US" altLang="zh-CN" sz="1800" dirty="0">
                    <a:solidFill>
                      <a:srgbClr val="F8C196"/>
                    </a:solidFill>
                    <a:latin typeface="Bebas Neue" panose="020B0606020202050201" pitchFamily="34" charset="0"/>
                    <a:cs typeface="Poppins" panose="02000000000000000000" pitchFamily="2" charset="0"/>
                  </a:rPr>
                  <a:t>Mar 2019 </a:t>
                </a:r>
                <a:endParaRPr lang="zh-CN" altLang="en-US" dirty="0">
                  <a:solidFill>
                    <a:srgbClr val="F8C196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626B075E-C863-EC83-8BF0-1C5AC9C631E7}"/>
                  </a:ext>
                </a:extLst>
              </p:cNvPr>
              <p:cNvSpPr txBox="1"/>
              <p:nvPr/>
            </p:nvSpPr>
            <p:spPr>
              <a:xfrm>
                <a:off x="1967864" y="2209876"/>
                <a:ext cx="17219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latin typeface="Poppins" panose="02000000000000000000" pitchFamily="2" charset="0"/>
                    <a:cs typeface="Poppins" panose="02000000000000000000" pitchFamily="2" charset="0"/>
                  </a:rPr>
                  <a:t>1st Bip300 sidechain</a:t>
                </a:r>
                <a:endParaRPr lang="zh-CN" altLang="en-US" sz="1200" dirty="0">
                  <a:latin typeface="Poppins" panose="02000000000000000000" pitchFamily="2" charset="0"/>
                  <a:cs typeface="Poppins" panose="02000000000000000000" pitchFamily="2" charset="0"/>
                </a:endParaRPr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E95B00B7-D025-B854-24C7-4C0E5A5F9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8814" y="2247767"/>
                <a:ext cx="0" cy="175578"/>
              </a:xfrm>
              <a:prstGeom prst="line">
                <a:avLst/>
              </a:prstGeom>
              <a:ln w="3175">
                <a:solidFill>
                  <a:schemeClr val="tx1">
                    <a:alpha val="4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494AABF-E0F3-10D3-999A-B2AED393DEF0}"/>
                </a:ext>
              </a:extLst>
            </p:cNvPr>
            <p:cNvGrpSpPr/>
            <p:nvPr/>
          </p:nvGrpSpPr>
          <p:grpSpPr>
            <a:xfrm>
              <a:off x="872562" y="3631854"/>
              <a:ext cx="119714" cy="119714"/>
              <a:chOff x="836019" y="2202598"/>
              <a:chExt cx="192799" cy="192799"/>
            </a:xfrm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9CD02ED0-4E09-604F-0933-834C75D0F342}"/>
                  </a:ext>
                </a:extLst>
              </p:cNvPr>
              <p:cNvSpPr/>
              <p:nvPr/>
            </p:nvSpPr>
            <p:spPr>
              <a:xfrm>
                <a:off x="836019" y="2202598"/>
                <a:ext cx="192799" cy="192799"/>
              </a:xfrm>
              <a:prstGeom prst="ellipse">
                <a:avLst/>
              </a:prstGeom>
              <a:solidFill>
                <a:srgbClr val="201E1E">
                  <a:alpha val="58000"/>
                </a:srgbClr>
              </a:solidFill>
              <a:ln w="3175">
                <a:solidFill>
                  <a:schemeClr val="tx1">
                    <a:alpha val="2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2C169A39-C659-A27D-A1C8-ED62E741BF83}"/>
                  </a:ext>
                </a:extLst>
              </p:cNvPr>
              <p:cNvSpPr/>
              <p:nvPr/>
            </p:nvSpPr>
            <p:spPr>
              <a:xfrm>
                <a:off x="883763" y="2250342"/>
                <a:ext cx="97312" cy="97312"/>
              </a:xfrm>
              <a:prstGeom prst="ellipse">
                <a:avLst/>
              </a:prstGeom>
              <a:solidFill>
                <a:srgbClr val="201E1E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790BEA48-1D8C-7285-8B1F-57A4EF46099C}"/>
                </a:ext>
              </a:extLst>
            </p:cNvPr>
            <p:cNvGrpSpPr/>
            <p:nvPr/>
          </p:nvGrpSpPr>
          <p:grpSpPr>
            <a:xfrm>
              <a:off x="977396" y="3543602"/>
              <a:ext cx="2492182" cy="369332"/>
              <a:chOff x="913896" y="2150890"/>
              <a:chExt cx="2492182" cy="369332"/>
            </a:xfrm>
          </p:grpSpPr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F4C6B27-DEC5-53CF-F196-848899E09492}"/>
                  </a:ext>
                </a:extLst>
              </p:cNvPr>
              <p:cNvSpPr txBox="1"/>
              <p:nvPr/>
            </p:nvSpPr>
            <p:spPr>
              <a:xfrm>
                <a:off x="913896" y="2150890"/>
                <a:ext cx="1191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en-US" altLang="zh-CN" sz="1800" dirty="0">
                    <a:solidFill>
                      <a:srgbClr val="F8C196"/>
                    </a:solidFill>
                    <a:latin typeface="Bebas Neue" panose="020B0606020202050201" pitchFamily="34" charset="0"/>
                    <a:cs typeface="Poppins" panose="02000000000000000000" pitchFamily="2" charset="0"/>
                  </a:rPr>
                  <a:t>June 2021 </a:t>
                </a:r>
                <a:endParaRPr lang="zh-CN" altLang="en-US" dirty="0">
                  <a:solidFill>
                    <a:srgbClr val="F8C196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615EDE6E-AF2B-8B83-E0FC-2E51F6D626A2}"/>
                  </a:ext>
                </a:extLst>
              </p:cNvPr>
              <p:cNvSpPr txBox="1"/>
              <p:nvPr/>
            </p:nvSpPr>
            <p:spPr>
              <a:xfrm>
                <a:off x="1967864" y="2209876"/>
                <a:ext cx="1438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latin typeface="Poppins" panose="02000000000000000000" pitchFamily="2" charset="0"/>
                    <a:cs typeface="Poppins" panose="02000000000000000000" pitchFamily="2" charset="0"/>
                  </a:rPr>
                  <a:t>zCash sidechain</a:t>
                </a:r>
                <a:endParaRPr lang="zh-CN" altLang="en-US" sz="1200" dirty="0">
                  <a:latin typeface="Poppins" panose="02000000000000000000" pitchFamily="2" charset="0"/>
                  <a:cs typeface="Poppins" panose="02000000000000000000" pitchFamily="2" charset="0"/>
                </a:endParaRPr>
              </a:p>
            </p:txBody>
          </p: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1A0112CB-2143-029D-C799-8738381E6E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8814" y="2247767"/>
                <a:ext cx="0" cy="175578"/>
              </a:xfrm>
              <a:prstGeom prst="line">
                <a:avLst/>
              </a:prstGeom>
              <a:ln w="3175">
                <a:solidFill>
                  <a:schemeClr val="tx1">
                    <a:alpha val="4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0198CA27-3334-85E9-8F43-1E1D4763AA74}"/>
                </a:ext>
              </a:extLst>
            </p:cNvPr>
            <p:cNvGrpSpPr/>
            <p:nvPr/>
          </p:nvGrpSpPr>
          <p:grpSpPr>
            <a:xfrm>
              <a:off x="872562" y="4027657"/>
              <a:ext cx="119714" cy="119714"/>
              <a:chOff x="836019" y="2202598"/>
              <a:chExt cx="192799" cy="192799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958AE535-A08E-B374-8A3F-C91C40E3E330}"/>
                  </a:ext>
                </a:extLst>
              </p:cNvPr>
              <p:cNvSpPr/>
              <p:nvPr/>
            </p:nvSpPr>
            <p:spPr>
              <a:xfrm>
                <a:off x="836019" y="2202598"/>
                <a:ext cx="192799" cy="192799"/>
              </a:xfrm>
              <a:prstGeom prst="ellipse">
                <a:avLst/>
              </a:prstGeom>
              <a:solidFill>
                <a:srgbClr val="201E1E">
                  <a:alpha val="58000"/>
                </a:srgbClr>
              </a:solidFill>
              <a:ln w="3175">
                <a:solidFill>
                  <a:schemeClr val="tx1">
                    <a:alpha val="2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B01B1BA5-961D-DA7D-246C-B63090D469B2}"/>
                  </a:ext>
                </a:extLst>
              </p:cNvPr>
              <p:cNvSpPr/>
              <p:nvPr/>
            </p:nvSpPr>
            <p:spPr>
              <a:xfrm>
                <a:off x="883763" y="2250342"/>
                <a:ext cx="97312" cy="97312"/>
              </a:xfrm>
              <a:prstGeom prst="ellipse">
                <a:avLst/>
              </a:prstGeom>
              <a:solidFill>
                <a:srgbClr val="201E1E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2E52CC44-DB3A-3EFE-2D25-DB12F9F72A10}"/>
                </a:ext>
              </a:extLst>
            </p:cNvPr>
            <p:cNvGrpSpPr/>
            <p:nvPr/>
          </p:nvGrpSpPr>
          <p:grpSpPr>
            <a:xfrm>
              <a:off x="963219" y="3939405"/>
              <a:ext cx="2608951" cy="369332"/>
              <a:chOff x="899719" y="2150890"/>
              <a:chExt cx="2608951" cy="369332"/>
            </a:xfrm>
          </p:grpSpPr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C141B0FC-9BD3-257C-FD17-38B8A03E2895}"/>
                  </a:ext>
                </a:extLst>
              </p:cNvPr>
              <p:cNvSpPr txBox="1"/>
              <p:nvPr/>
            </p:nvSpPr>
            <p:spPr>
              <a:xfrm>
                <a:off x="899719" y="2150890"/>
                <a:ext cx="1166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en-US" altLang="zh-CN" sz="1800" dirty="0">
                    <a:solidFill>
                      <a:srgbClr val="F8C196"/>
                    </a:solidFill>
                    <a:latin typeface="Bebas Neue" panose="020B0606020202050201" pitchFamily="34" charset="0"/>
                    <a:cs typeface="Poppins" panose="02000000000000000000" pitchFamily="2" charset="0"/>
                  </a:rPr>
                  <a:t>May 2022 </a:t>
                </a:r>
                <a:endParaRPr lang="zh-CN" altLang="en-US" dirty="0">
                  <a:solidFill>
                    <a:srgbClr val="F8C196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B825C4B7-0CB3-56A9-A921-32F51ECF8504}"/>
                  </a:ext>
                </a:extLst>
              </p:cNvPr>
              <p:cNvSpPr txBox="1"/>
              <p:nvPr/>
            </p:nvSpPr>
            <p:spPr>
              <a:xfrm>
                <a:off x="1967864" y="2209876"/>
                <a:ext cx="15408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latin typeface="Poppins" panose="02000000000000000000" pitchFamily="2" charset="0"/>
                    <a:cs typeface="Poppins" panose="02000000000000000000" pitchFamily="2" charset="0"/>
                  </a:rPr>
                  <a:t>4 sidechains total</a:t>
                </a:r>
                <a:endParaRPr lang="zh-CN" altLang="en-US" sz="1200" dirty="0">
                  <a:latin typeface="Poppins" panose="02000000000000000000" pitchFamily="2" charset="0"/>
                  <a:cs typeface="Poppins" panose="02000000000000000000" pitchFamily="2" charset="0"/>
                </a:endParaRPr>
              </a:p>
            </p:txBody>
          </p: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58DAB7F8-A2CE-A1A0-8AB7-078AA3AD83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8814" y="2247767"/>
                <a:ext cx="0" cy="175578"/>
              </a:xfrm>
              <a:prstGeom prst="line">
                <a:avLst/>
              </a:prstGeom>
              <a:ln w="3175">
                <a:solidFill>
                  <a:schemeClr val="tx1">
                    <a:alpha val="4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BE667A51-8819-D8B7-E342-4F726284452B}"/>
                </a:ext>
              </a:extLst>
            </p:cNvPr>
            <p:cNvGrpSpPr/>
            <p:nvPr/>
          </p:nvGrpSpPr>
          <p:grpSpPr>
            <a:xfrm>
              <a:off x="872562" y="4423460"/>
              <a:ext cx="119714" cy="119714"/>
              <a:chOff x="836019" y="2202598"/>
              <a:chExt cx="192799" cy="192799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5C4A89E4-F52D-332A-41DD-37D5CC83F612}"/>
                  </a:ext>
                </a:extLst>
              </p:cNvPr>
              <p:cNvSpPr/>
              <p:nvPr/>
            </p:nvSpPr>
            <p:spPr>
              <a:xfrm>
                <a:off x="836019" y="2202598"/>
                <a:ext cx="192799" cy="192799"/>
              </a:xfrm>
              <a:prstGeom prst="ellipse">
                <a:avLst/>
              </a:prstGeom>
              <a:solidFill>
                <a:srgbClr val="201E1E">
                  <a:alpha val="58000"/>
                </a:srgbClr>
              </a:solidFill>
              <a:ln w="3175">
                <a:solidFill>
                  <a:schemeClr val="tx1">
                    <a:alpha val="2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FF599D41-9C3A-4B3F-C044-2F5604084EB9}"/>
                  </a:ext>
                </a:extLst>
              </p:cNvPr>
              <p:cNvSpPr/>
              <p:nvPr/>
            </p:nvSpPr>
            <p:spPr>
              <a:xfrm>
                <a:off x="883763" y="2250342"/>
                <a:ext cx="97312" cy="97312"/>
              </a:xfrm>
              <a:prstGeom prst="ellipse">
                <a:avLst/>
              </a:prstGeom>
              <a:solidFill>
                <a:srgbClr val="201E1E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4D71833A-A12C-4787-25A6-A1C5C2758929}"/>
                </a:ext>
              </a:extLst>
            </p:cNvPr>
            <p:cNvGrpSpPr/>
            <p:nvPr/>
          </p:nvGrpSpPr>
          <p:grpSpPr>
            <a:xfrm>
              <a:off x="968481" y="4335208"/>
              <a:ext cx="3523813" cy="369332"/>
              <a:chOff x="904981" y="2150890"/>
              <a:chExt cx="3523813" cy="369332"/>
            </a:xfrm>
          </p:grpSpPr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BE090DAC-06C0-C6E8-3863-A39EDDE95DE6}"/>
                  </a:ext>
                </a:extLst>
              </p:cNvPr>
              <p:cNvSpPr txBox="1"/>
              <p:nvPr/>
            </p:nvSpPr>
            <p:spPr>
              <a:xfrm>
                <a:off x="904981" y="2150890"/>
                <a:ext cx="1191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en-US" altLang="zh-CN" sz="1800" dirty="0">
                    <a:solidFill>
                      <a:srgbClr val="F8C196"/>
                    </a:solidFill>
                    <a:latin typeface="Bebas Neue" panose="020B0606020202050201" pitchFamily="34" charset="0"/>
                    <a:cs typeface="Poppins" panose="02000000000000000000" pitchFamily="2" charset="0"/>
                  </a:rPr>
                  <a:t>June 2022 </a:t>
                </a:r>
                <a:endParaRPr lang="zh-CN" altLang="en-US" dirty="0">
                  <a:solidFill>
                    <a:srgbClr val="F8C196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D6822C8F-CB1B-A3E5-8359-58EB664FFA2C}"/>
                  </a:ext>
                </a:extLst>
              </p:cNvPr>
              <p:cNvSpPr txBox="1"/>
              <p:nvPr/>
            </p:nvSpPr>
            <p:spPr>
              <a:xfrm>
                <a:off x="1967864" y="2209876"/>
                <a:ext cx="246093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latin typeface="Poppins" panose="02000000000000000000" pitchFamily="2" charset="0"/>
                    <a:cs typeface="Poppins" panose="02000000000000000000" pitchFamily="2" charset="0"/>
                  </a:rPr>
                  <a:t>Eth Sidechain (5th sidechain)</a:t>
                </a:r>
              </a:p>
            </p:txBody>
          </p: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CB6EF6B7-39A5-D171-CDAB-99AF924BEE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8814" y="2247767"/>
                <a:ext cx="0" cy="175578"/>
              </a:xfrm>
              <a:prstGeom prst="line">
                <a:avLst/>
              </a:prstGeom>
              <a:ln w="3175">
                <a:solidFill>
                  <a:schemeClr val="tx1">
                    <a:alpha val="4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DA9CD7F3-7F51-4A25-1158-431B4911E91E}"/>
                </a:ext>
              </a:extLst>
            </p:cNvPr>
            <p:cNvGrpSpPr/>
            <p:nvPr/>
          </p:nvGrpSpPr>
          <p:grpSpPr>
            <a:xfrm>
              <a:off x="872562" y="4819263"/>
              <a:ext cx="119714" cy="119714"/>
              <a:chOff x="836019" y="2202598"/>
              <a:chExt cx="192799" cy="192799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8C69E9A2-CCEB-103C-B9F3-3AFBA55A5F2B}"/>
                  </a:ext>
                </a:extLst>
              </p:cNvPr>
              <p:cNvSpPr/>
              <p:nvPr/>
            </p:nvSpPr>
            <p:spPr>
              <a:xfrm>
                <a:off x="836019" y="2202598"/>
                <a:ext cx="192799" cy="192799"/>
              </a:xfrm>
              <a:prstGeom prst="ellipse">
                <a:avLst/>
              </a:prstGeom>
              <a:solidFill>
                <a:srgbClr val="201E1E">
                  <a:alpha val="58000"/>
                </a:srgbClr>
              </a:solidFill>
              <a:ln w="3175">
                <a:solidFill>
                  <a:schemeClr val="tx1">
                    <a:alpha val="2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330FD54B-5AF0-CF4C-5D47-3E472C081F52}"/>
                  </a:ext>
                </a:extLst>
              </p:cNvPr>
              <p:cNvSpPr/>
              <p:nvPr/>
            </p:nvSpPr>
            <p:spPr>
              <a:xfrm>
                <a:off x="883763" y="2250342"/>
                <a:ext cx="97312" cy="97312"/>
              </a:xfrm>
              <a:prstGeom prst="ellipse">
                <a:avLst/>
              </a:prstGeom>
              <a:solidFill>
                <a:srgbClr val="201E1E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A48EF49C-1D6D-FB0E-53C2-C0BF8150D623}"/>
                </a:ext>
              </a:extLst>
            </p:cNvPr>
            <p:cNvGrpSpPr/>
            <p:nvPr/>
          </p:nvGrpSpPr>
          <p:grpSpPr>
            <a:xfrm>
              <a:off x="963219" y="4731011"/>
              <a:ext cx="6191663" cy="369332"/>
              <a:chOff x="899719" y="2150890"/>
              <a:chExt cx="6191663" cy="369332"/>
            </a:xfrm>
          </p:grpSpPr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4414BC88-2335-DAA6-FD45-7A66CBF4F35C}"/>
                  </a:ext>
                </a:extLst>
              </p:cNvPr>
              <p:cNvSpPr txBox="1"/>
              <p:nvPr/>
            </p:nvSpPr>
            <p:spPr>
              <a:xfrm>
                <a:off x="899719" y="2150890"/>
                <a:ext cx="1166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en-US" altLang="zh-CN" sz="1800" dirty="0">
                    <a:solidFill>
                      <a:srgbClr val="F8C196"/>
                    </a:solidFill>
                    <a:latin typeface="Bebas Neue" panose="020B0606020202050201" pitchFamily="34" charset="0"/>
                    <a:cs typeface="Poppins" panose="02000000000000000000" pitchFamily="2" charset="0"/>
                  </a:rPr>
                  <a:t>May 2022 </a:t>
                </a:r>
                <a:endParaRPr lang="zh-CN" altLang="en-US" dirty="0">
                  <a:solidFill>
                    <a:srgbClr val="F8C196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1727F682-B409-1312-16BD-9D8EEDE0B5C0}"/>
                  </a:ext>
                </a:extLst>
              </p:cNvPr>
              <p:cNvSpPr txBox="1"/>
              <p:nvPr/>
            </p:nvSpPr>
            <p:spPr>
              <a:xfrm>
                <a:off x="1967864" y="2209876"/>
                <a:ext cx="51235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latin typeface="Poppins" panose="02000000000000000000" pitchFamily="2" charset="0"/>
                    <a:cs typeface="Poppins" panose="02000000000000000000" pitchFamily="2" charset="0"/>
                  </a:rPr>
                  <a:t>Gather co-founders, Retain Fenwick, Incorporate, 409A Valuation</a:t>
                </a:r>
              </a:p>
            </p:txBody>
          </p: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3604ABA2-8226-5CA8-ABFF-56B331F51F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8814" y="2247767"/>
                <a:ext cx="0" cy="175578"/>
              </a:xfrm>
              <a:prstGeom prst="line">
                <a:avLst/>
              </a:prstGeom>
              <a:ln w="3175">
                <a:solidFill>
                  <a:schemeClr val="tx1">
                    <a:alpha val="4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142ABDF1-0D2D-1866-5EC2-9B16CE3D2B22}"/>
                </a:ext>
              </a:extLst>
            </p:cNvPr>
            <p:cNvGrpSpPr/>
            <p:nvPr/>
          </p:nvGrpSpPr>
          <p:grpSpPr>
            <a:xfrm>
              <a:off x="872562" y="5215066"/>
              <a:ext cx="119714" cy="119714"/>
              <a:chOff x="836019" y="2202598"/>
              <a:chExt cx="192799" cy="192799"/>
            </a:xfrm>
          </p:grpSpPr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FBCA3EE6-B82E-6384-EA06-50A779035A72}"/>
                  </a:ext>
                </a:extLst>
              </p:cNvPr>
              <p:cNvSpPr/>
              <p:nvPr/>
            </p:nvSpPr>
            <p:spPr>
              <a:xfrm>
                <a:off x="836019" y="2202598"/>
                <a:ext cx="192799" cy="192799"/>
              </a:xfrm>
              <a:prstGeom prst="ellipse">
                <a:avLst/>
              </a:prstGeom>
              <a:solidFill>
                <a:srgbClr val="201E1E">
                  <a:alpha val="58000"/>
                </a:srgbClr>
              </a:solidFill>
              <a:ln w="3175">
                <a:solidFill>
                  <a:schemeClr val="tx1">
                    <a:alpha val="2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BA122D0F-515E-863F-3C69-5AB48D27A934}"/>
                  </a:ext>
                </a:extLst>
              </p:cNvPr>
              <p:cNvSpPr/>
              <p:nvPr/>
            </p:nvSpPr>
            <p:spPr>
              <a:xfrm>
                <a:off x="883763" y="2250342"/>
                <a:ext cx="97312" cy="97312"/>
              </a:xfrm>
              <a:prstGeom prst="ellipse">
                <a:avLst/>
              </a:prstGeom>
              <a:solidFill>
                <a:srgbClr val="201E1E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43890CC5-EE56-B951-D12B-FCCB448C8AC3}"/>
                </a:ext>
              </a:extLst>
            </p:cNvPr>
            <p:cNvGrpSpPr/>
            <p:nvPr/>
          </p:nvGrpSpPr>
          <p:grpSpPr>
            <a:xfrm>
              <a:off x="975406" y="5126814"/>
              <a:ext cx="5535069" cy="369332"/>
              <a:chOff x="911906" y="2150890"/>
              <a:chExt cx="5535069" cy="369332"/>
            </a:xfrm>
          </p:grpSpPr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AD1EB816-E1B1-A252-ED04-498472998F6B}"/>
                  </a:ext>
                </a:extLst>
              </p:cNvPr>
              <p:cNvSpPr txBox="1"/>
              <p:nvPr/>
            </p:nvSpPr>
            <p:spPr>
              <a:xfrm>
                <a:off x="911906" y="2150890"/>
                <a:ext cx="1177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en-US" altLang="zh-CN" sz="1800" dirty="0">
                    <a:solidFill>
                      <a:srgbClr val="F8C196"/>
                    </a:solidFill>
                    <a:latin typeface="Bebas Neue" panose="020B0606020202050201" pitchFamily="34" charset="0"/>
                    <a:cs typeface="Poppins" panose="02000000000000000000" pitchFamily="2" charset="0"/>
                  </a:rPr>
                  <a:t>Sept 2022 </a:t>
                </a:r>
                <a:endParaRPr lang="zh-CN" altLang="en-US" dirty="0">
                  <a:solidFill>
                    <a:srgbClr val="F8C196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A71AA31-53E4-6540-A326-00C53FBF5DE1}"/>
                  </a:ext>
                </a:extLst>
              </p:cNvPr>
              <p:cNvSpPr txBox="1"/>
              <p:nvPr/>
            </p:nvSpPr>
            <p:spPr>
              <a:xfrm>
                <a:off x="1967864" y="2209876"/>
                <a:ext cx="44791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latin typeface="Poppins" panose="02000000000000000000" pitchFamily="2" charset="0"/>
                    <a:cs typeface="Poppins" panose="02000000000000000000" pitchFamily="2" charset="0"/>
                  </a:rPr>
                  <a:t>$3M seed for product, legal,  overhead, basic marketing.</a:t>
                </a:r>
              </a:p>
            </p:txBody>
          </p: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628BF0B6-F283-E920-0F5A-D68AB7533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8814" y="2247767"/>
                <a:ext cx="0" cy="175578"/>
              </a:xfrm>
              <a:prstGeom prst="line">
                <a:avLst/>
              </a:prstGeom>
              <a:ln w="3175">
                <a:solidFill>
                  <a:schemeClr val="tx1">
                    <a:alpha val="4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82B260FC-97A4-19F7-3B3C-81EFAA9E2EB8}"/>
                </a:ext>
              </a:extLst>
            </p:cNvPr>
            <p:cNvGrpSpPr/>
            <p:nvPr/>
          </p:nvGrpSpPr>
          <p:grpSpPr>
            <a:xfrm>
              <a:off x="872562" y="5610869"/>
              <a:ext cx="119714" cy="119714"/>
              <a:chOff x="836019" y="2202598"/>
              <a:chExt cx="192799" cy="192799"/>
            </a:xfrm>
          </p:grpSpPr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42BA52A0-786C-C7CD-1A7D-087D18DD9CB5}"/>
                  </a:ext>
                </a:extLst>
              </p:cNvPr>
              <p:cNvSpPr/>
              <p:nvPr/>
            </p:nvSpPr>
            <p:spPr>
              <a:xfrm>
                <a:off x="836019" y="2202598"/>
                <a:ext cx="192799" cy="192799"/>
              </a:xfrm>
              <a:prstGeom prst="ellipse">
                <a:avLst/>
              </a:prstGeom>
              <a:solidFill>
                <a:srgbClr val="201E1E">
                  <a:alpha val="58000"/>
                </a:srgbClr>
              </a:solidFill>
              <a:ln w="3175">
                <a:solidFill>
                  <a:schemeClr val="tx1">
                    <a:alpha val="2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8567F69F-D127-B4DF-EB78-2FE07E2F1BAA}"/>
                  </a:ext>
                </a:extLst>
              </p:cNvPr>
              <p:cNvSpPr/>
              <p:nvPr/>
            </p:nvSpPr>
            <p:spPr>
              <a:xfrm>
                <a:off x="883763" y="2250342"/>
                <a:ext cx="97312" cy="97312"/>
              </a:xfrm>
              <a:prstGeom prst="ellipse">
                <a:avLst/>
              </a:prstGeom>
              <a:solidFill>
                <a:srgbClr val="201E1E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AE8F6BAA-05B2-79EB-5E3F-B8BCE1E68123}"/>
                </a:ext>
              </a:extLst>
            </p:cNvPr>
            <p:cNvGrpSpPr/>
            <p:nvPr/>
          </p:nvGrpSpPr>
          <p:grpSpPr>
            <a:xfrm>
              <a:off x="970134" y="5522617"/>
              <a:ext cx="3264984" cy="369332"/>
              <a:chOff x="906634" y="2150890"/>
              <a:chExt cx="3264984" cy="369332"/>
            </a:xfrm>
          </p:grpSpPr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46EF65FF-0C70-1B14-1428-A2B6AA91FA55}"/>
                  </a:ext>
                </a:extLst>
              </p:cNvPr>
              <p:cNvSpPr txBox="1"/>
              <p:nvPr/>
            </p:nvSpPr>
            <p:spPr>
              <a:xfrm>
                <a:off x="906634" y="2150890"/>
                <a:ext cx="884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en-US" altLang="zh-CN" sz="1800" dirty="0">
                    <a:solidFill>
                      <a:srgbClr val="F8C196"/>
                    </a:solidFill>
                    <a:latin typeface="Bebas Neue" panose="020B0606020202050201" pitchFamily="34" charset="0"/>
                    <a:cs typeface="Poppins" panose="02000000000000000000" pitchFamily="2" charset="0"/>
                  </a:rPr>
                  <a:t>Apr 2023 </a:t>
                </a:r>
                <a:endParaRPr lang="zh-CN" altLang="en-US" dirty="0">
                  <a:solidFill>
                    <a:srgbClr val="F8C196"/>
                  </a:solidFill>
                  <a:latin typeface="Bebas Neue" panose="020B0606020202050201" pitchFamily="34" charset="0"/>
                </a:endParaRPr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A7DFE480-F432-5B03-47D7-1A5EDA0F075D}"/>
                  </a:ext>
                </a:extLst>
              </p:cNvPr>
              <p:cNvSpPr txBox="1"/>
              <p:nvPr/>
            </p:nvSpPr>
            <p:spPr>
              <a:xfrm>
                <a:off x="1967864" y="2209876"/>
                <a:ext cx="22037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latin typeface="Poppins" panose="02000000000000000000" pitchFamily="2" charset="0"/>
                    <a:cs typeface="Poppins" panose="02000000000000000000" pitchFamily="2" charset="0"/>
                  </a:rPr>
                  <a:t>Second (and FINAL) round of Fundraising</a:t>
                </a:r>
                <a:endParaRPr lang="zh-CN" altLang="en-US" sz="1200" dirty="0">
                  <a:latin typeface="Poppins" panose="02000000000000000000" pitchFamily="2" charset="0"/>
                  <a:cs typeface="Poppins" panose="02000000000000000000" pitchFamily="2" charset="0"/>
                </a:endParaRPr>
              </a:p>
            </p:txBody>
          </p: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C66A3B1D-C1DC-22FD-BBF7-EE8800A77F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8814" y="2247767"/>
                <a:ext cx="0" cy="175578"/>
              </a:xfrm>
              <a:prstGeom prst="line">
                <a:avLst/>
              </a:prstGeom>
              <a:ln w="3175">
                <a:solidFill>
                  <a:schemeClr val="tx1">
                    <a:alpha val="4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4732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39C0B-7032-893B-DD32-20866F890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58570"/>
            <a:ext cx="9144000" cy="29133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D01330"/>
                </a:solidFill>
                <a:latin typeface=""/>
              </a:rPr>
              <a:t>END</a:t>
            </a:r>
            <a:br>
              <a:rPr lang="en-US" sz="7200" b="1" kern="1200" dirty="0">
                <a:solidFill>
                  <a:schemeClr val="tx1"/>
                </a:solidFill>
                <a:latin typeface=""/>
              </a:rPr>
            </a:br>
            <a:r>
              <a:rPr lang="en-US" sz="7200" b="1" kern="1200" dirty="0">
                <a:solidFill>
                  <a:schemeClr val="tx1"/>
                </a:solidFill>
                <a:latin typeface="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F1682-25F0-54A9-7123-CDF59B50149D}"/>
              </a:ext>
            </a:extLst>
          </p:cNvPr>
          <p:cNvSpPr txBox="1"/>
          <p:nvPr/>
        </p:nvSpPr>
        <p:spPr>
          <a:xfrm flipH="1">
            <a:off x="4126607" y="4271963"/>
            <a:ext cx="4260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onsolas" panose="020B0609020204030204" pitchFamily="49" charset="0"/>
              </a:rPr>
              <a:t>visit </a:t>
            </a:r>
            <a:r>
              <a:rPr lang="en-US" u="sng" dirty="0">
                <a:latin typeface="Consolas" panose="020B0609020204030204" pitchFamily="49" charset="0"/>
              </a:rPr>
              <a:t>LayerTwoLabs.com</a:t>
            </a:r>
            <a:br>
              <a:rPr lang="en-US" u="sng" dirty="0">
                <a:latin typeface="Consolas" panose="020B0609020204030204" pitchFamily="49" charset="0"/>
              </a:rPr>
            </a:br>
            <a:r>
              <a:rPr lang="en-US" u="sng" dirty="0">
                <a:latin typeface="Consolas" panose="020B0609020204030204" pitchFamily="49" charset="0"/>
              </a:rPr>
              <a:t>Drivechain.info</a:t>
            </a:r>
            <a:br>
              <a:rPr lang="en-US" u="sng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for more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AF930-7E5F-CEFF-E521-11F0B42270A8}"/>
              </a:ext>
            </a:extLst>
          </p:cNvPr>
          <p:cNvSpPr txBox="1"/>
          <p:nvPr/>
        </p:nvSpPr>
        <p:spPr>
          <a:xfrm flipH="1">
            <a:off x="4126607" y="5499430"/>
            <a:ext cx="4260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onsolas" panose="020B0609020204030204" pitchFamily="49" charset="0"/>
              </a:rPr>
              <a:t>Paul Sztorc</a:t>
            </a:r>
          </a:p>
          <a:p>
            <a:pPr algn="r"/>
            <a:r>
              <a:rPr lang="en-US" dirty="0">
                <a:latin typeface="Consolas" panose="020B0609020204030204" pitchFamily="49" charset="0"/>
              </a:rPr>
              <a:t>@truthcoin on Twitter</a:t>
            </a:r>
          </a:p>
          <a:p>
            <a:pPr algn="r"/>
            <a:r>
              <a:rPr lang="en-US" dirty="0">
                <a:latin typeface="Consolas" panose="020B0609020204030204" pitchFamily="49" charset="0"/>
              </a:rPr>
              <a:t>@psztorc on Telegram</a:t>
            </a:r>
          </a:p>
        </p:txBody>
      </p:sp>
    </p:spTree>
    <p:extLst>
      <p:ext uri="{BB962C8B-B14F-4D97-AF65-F5344CB8AC3E}">
        <p14:creationId xmlns:p14="http://schemas.microsoft.com/office/powerpoint/2010/main" val="2524812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166"/>
          <p:cNvPicPr>
            <a:picLocks noChangeAspect="1"/>
          </p:cNvPicPr>
          <p:nvPr/>
        </p:nvPicPr>
        <p:blipFill rotWithShape="1">
          <a:blip r:embed="rId3"/>
          <a:srcRect r="39107"/>
          <a:stretch>
            <a:fillRect/>
          </a:stretch>
        </p:blipFill>
        <p:spPr>
          <a:xfrm>
            <a:off x="7037840" y="3139118"/>
            <a:ext cx="3236759" cy="3718882"/>
          </a:xfrm>
          <a:prstGeom prst="rect">
            <a:avLst/>
          </a:prstGeom>
          <a:effectLst>
            <a:softEdge rad="292100"/>
          </a:effectLst>
        </p:spPr>
      </p:pic>
      <p:pic>
        <p:nvPicPr>
          <p:cNvPr id="178" name="图片 1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896" y="-1350233"/>
            <a:ext cx="10574184" cy="7407196"/>
          </a:xfrm>
          <a:prstGeom prst="rect">
            <a:avLst/>
          </a:prstGeom>
        </p:spPr>
      </p:pic>
      <p:grpSp>
        <p:nvGrpSpPr>
          <p:cNvPr id="184" name="组合 183"/>
          <p:cNvGrpSpPr/>
          <p:nvPr/>
        </p:nvGrpSpPr>
        <p:grpSpPr>
          <a:xfrm>
            <a:off x="5553366" y="1712435"/>
            <a:ext cx="6153779" cy="6896431"/>
            <a:chOff x="14175607" y="3852283"/>
            <a:chExt cx="4463122" cy="5001742"/>
          </a:xfrm>
        </p:grpSpPr>
        <p:sp>
          <p:nvSpPr>
            <p:cNvPr id="185" name="矩形: 圆角 184"/>
            <p:cNvSpPr/>
            <p:nvPr/>
          </p:nvSpPr>
          <p:spPr>
            <a:xfrm>
              <a:off x="14175607" y="3852283"/>
              <a:ext cx="4463122" cy="4463122"/>
            </a:xfrm>
            <a:prstGeom prst="roundRect">
              <a:avLst>
                <a:gd name="adj" fmla="val 4538"/>
              </a:avLst>
            </a:prstGeom>
            <a:gradFill>
              <a:gsLst>
                <a:gs pos="23000">
                  <a:schemeClr val="accent2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8100000" scaled="1"/>
            </a:gradFill>
            <a:ln w="22225">
              <a:gradFill flip="none" rotWithShape="1">
                <a:gsLst>
                  <a:gs pos="27000">
                    <a:schemeClr val="accent2">
                      <a:alpha val="0"/>
                    </a:schemeClr>
                  </a:gs>
                  <a:gs pos="100000">
                    <a:schemeClr val="accent1"/>
                  </a:gs>
                </a:gsLst>
                <a:lin ang="8100000" scaled="1"/>
                <a:tileRect/>
              </a:gradFill>
              <a:prstDash val="sysDash"/>
            </a:ln>
            <a:effectLst/>
            <a:scene3d>
              <a:camera prst="isometricTopUp">
                <a:rot lat="19015212" lon="17445209" rev="4529344"/>
              </a:camera>
              <a:lightRig rig="contrasting" dir="t">
                <a:rot lat="0" lon="0" rev="2400000"/>
              </a:lightRig>
            </a:scene3d>
            <a:sp3d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6" name="矩形: 圆角 185"/>
            <p:cNvSpPr/>
            <p:nvPr/>
          </p:nvSpPr>
          <p:spPr>
            <a:xfrm>
              <a:off x="14175607" y="4390903"/>
              <a:ext cx="4463122" cy="4463122"/>
            </a:xfrm>
            <a:prstGeom prst="roundRect">
              <a:avLst>
                <a:gd name="adj" fmla="val 4538"/>
              </a:avLst>
            </a:prstGeom>
            <a:noFill/>
            <a:ln w="47625">
              <a:gradFill flip="none" rotWithShape="1">
                <a:gsLst>
                  <a:gs pos="27000">
                    <a:schemeClr val="accent2">
                      <a:alpha val="0"/>
                    </a:schemeClr>
                  </a:gs>
                  <a:gs pos="100000">
                    <a:schemeClr val="accent1"/>
                  </a:gs>
                </a:gsLst>
                <a:lin ang="8100000" scaled="1"/>
                <a:tileRect/>
              </a:gradFill>
            </a:ln>
            <a:effectLst/>
            <a:scene3d>
              <a:camera prst="isometricTopUp">
                <a:rot lat="19015212" lon="17445209" rev="4529344"/>
              </a:camera>
              <a:lightRig rig="contrasting" dir="t">
                <a:rot lat="0" lon="0" rev="2400000"/>
              </a:lightRig>
            </a:scene3d>
            <a:sp3d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cxnSp>
        <p:nvCxnSpPr>
          <p:cNvPr id="23" name="直接箭头连接符 22"/>
          <p:cNvCxnSpPr/>
          <p:nvPr/>
        </p:nvCxnSpPr>
        <p:spPr>
          <a:xfrm flipV="1">
            <a:off x="4897463" y="3739698"/>
            <a:ext cx="3874031" cy="971892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1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812" y="2774784"/>
            <a:ext cx="3984649" cy="77559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228600" indent="-228600">
              <a:buFont typeface="Arial" panose="020B0604020202020204" pitchFamily="34" charset="0"/>
            </a:pPr>
            <a:r>
              <a:rPr lang="en-US" sz="4800" dirty="0">
                <a:solidFill>
                  <a:srgbClr val="D01330"/>
                </a:solidFill>
                <a:latin typeface="Bebas Neue" panose="020B0606020202050201" pitchFamily="34" charset="0"/>
                <a:ea typeface="+mn-ea"/>
                <a:cs typeface="Poppins" panose="02000000000000000000" pitchFamily="2" charset="0"/>
              </a:rPr>
              <a:t>Bitcoin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6946" y="527895"/>
            <a:ext cx="66093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>
                <a:latin typeface="Bebas Neue" panose="020B0606020202050201" pitchFamily="34" charset="0"/>
              </a:rPr>
              <a:t>Why Bip300</a:t>
            </a:r>
            <a:endParaRPr lang="zh-CN" altLang="en-US" sz="4800" dirty="0">
              <a:latin typeface="Bebas Neue" panose="020B0606020202050201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0112" y="1254666"/>
            <a:ext cx="428625" cy="34350"/>
          </a:xfrm>
          <a:prstGeom prst="rect">
            <a:avLst/>
          </a:prstGeom>
          <a:solidFill>
            <a:srgbClr val="D01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4897463" y="1966779"/>
            <a:ext cx="0" cy="2744811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1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4897463" y="4711590"/>
            <a:ext cx="3589363" cy="963631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1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/>
          <p:cNvSpPr txBox="1"/>
          <p:nvPr/>
        </p:nvSpPr>
        <p:spPr>
          <a:xfrm>
            <a:off x="4597900" y="1652473"/>
            <a:ext cx="1170434" cy="260071"/>
          </a:xfrm>
          <a:prstGeom prst="rect">
            <a:avLst/>
          </a:prstGeom>
          <a:noFill/>
          <a:effectLst/>
          <a:scene3d>
            <a:camera prst="isometricRightUp">
              <a:rot lat="600000" lon="19200000" rev="0"/>
            </a:camera>
            <a:lightRig rig="threePt" dir="t"/>
          </a:scene3d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 algn="ctr">
              <a:buFont typeface="Arial" panose="020B0604020202020204" pitchFamily="34" charset="0"/>
              <a:buNone/>
            </a:pPr>
            <a:r>
              <a:rPr lang="en-US" sz="1200" b="1">
                <a:solidFill>
                  <a:schemeClr val="tx1">
                    <a:lumMod val="85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Poppins" panose="02000000000000000000" pitchFamily="2" charset="0"/>
                <a:ea typeface="+mn-ea"/>
                <a:cs typeface="Poppins" panose="02000000000000000000" pitchFamily="2" charset="0"/>
              </a:rPr>
              <a:t>Extensibility</a:t>
            </a:r>
            <a:endParaRPr lang="en-US" sz="1200" b="1" dirty="0">
              <a:solidFill>
                <a:schemeClr val="tx1">
                  <a:lumMod val="85000"/>
                </a:schemeClr>
              </a:solidFill>
              <a:effectLst>
                <a:reflection blurRad="6350" stA="50000" endA="300" endPos="50000" dist="60007" dir="5400000" sy="-100000" algn="bl" rotWithShape="0"/>
              </a:effectLst>
              <a:latin typeface="Poppins" panose="02000000000000000000" pitchFamily="2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48" name="Title 1"/>
          <p:cNvSpPr txBox="1"/>
          <p:nvPr/>
        </p:nvSpPr>
        <p:spPr>
          <a:xfrm>
            <a:off x="7396316" y="3546152"/>
            <a:ext cx="2058988" cy="260071"/>
          </a:xfrm>
          <a:prstGeom prst="rect">
            <a:avLst/>
          </a:prstGeom>
          <a:noFill/>
          <a:effectLst/>
          <a:scene3d>
            <a:camera prst="isometricRightUp">
              <a:rot lat="1200000" lon="19200000" rev="0"/>
            </a:camera>
            <a:lightRig rig="threePt" dir="t"/>
          </a:scene3d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228600" indent="-228600" algn="ctr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1200" b="1">
                <a:solidFill>
                  <a:schemeClr val="tx1">
                    <a:lumMod val="85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Poppins" panose="02000000000000000000" pitchFamily="2" charset="0"/>
                <a:cs typeface="Poppins" panose="02000000000000000000" pitchFamily="2" charset="0"/>
              </a:defRPr>
            </a:lvl1pPr>
          </a:lstStyle>
          <a:p>
            <a:r>
              <a:rPr lang="en-US"/>
              <a:t>Privacy</a:t>
            </a:r>
            <a:endParaRPr lang="en-US" dirty="0"/>
          </a:p>
        </p:txBody>
      </p:sp>
      <p:sp>
        <p:nvSpPr>
          <p:cNvPr id="49" name="Title 1"/>
          <p:cNvSpPr txBox="1"/>
          <p:nvPr/>
        </p:nvSpPr>
        <p:spPr>
          <a:xfrm>
            <a:off x="7367487" y="5357889"/>
            <a:ext cx="2058988" cy="260071"/>
          </a:xfrm>
          <a:prstGeom prst="rect">
            <a:avLst/>
          </a:prstGeom>
          <a:noFill/>
          <a:effectLst/>
          <a:scene3d>
            <a:camera prst="isometricLeftDown">
              <a:rot lat="1200000" lon="2400000" rev="0"/>
            </a:camera>
            <a:lightRig rig="threePt" dir="t"/>
          </a:scene3d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 algn="ctr">
              <a:buFont typeface="Arial" panose="020B0604020202020204" pitchFamily="34" charset="0"/>
              <a:buNone/>
            </a:pPr>
            <a:r>
              <a:rPr lang="en-US" sz="1200" b="1">
                <a:solidFill>
                  <a:schemeClr val="tx1">
                    <a:lumMod val="85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Poppins" panose="02000000000000000000" pitchFamily="2" charset="0"/>
                <a:ea typeface="+mn-ea"/>
                <a:cs typeface="Poppins" panose="02000000000000000000" pitchFamily="2" charset="0"/>
              </a:rPr>
              <a:t>Centralization</a:t>
            </a:r>
            <a:endParaRPr lang="en-US" sz="1200" b="1" dirty="0">
              <a:solidFill>
                <a:schemeClr val="tx1">
                  <a:lumMod val="85000"/>
                </a:schemeClr>
              </a:solidFill>
              <a:effectLst>
                <a:reflection blurRad="6350" stA="50000" endA="300" endPos="50000" dist="60007" dir="5400000" sy="-100000" algn="bl" rotWithShape="0"/>
              </a:effectLst>
              <a:latin typeface="Poppins" panose="02000000000000000000" pitchFamily="2" charset="0"/>
              <a:ea typeface="+mn-ea"/>
              <a:cs typeface="Poppins" panose="02000000000000000000" pitchFamily="2" charset="0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885553" y="3499310"/>
            <a:ext cx="1508427" cy="0"/>
          </a:xfrm>
          <a:prstGeom prst="line">
            <a:avLst/>
          </a:prstGeom>
          <a:ln>
            <a:gradFill flip="none" rotWithShape="1">
              <a:gsLst>
                <a:gs pos="0">
                  <a:schemeClr val="tx1">
                    <a:alpha val="36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822130" y="3676875"/>
            <a:ext cx="467913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spcBef>
                <a:spcPts val="500"/>
              </a:spcBef>
            </a:pPr>
            <a:r>
              <a:rPr lang="en-US" altLang="zh-CN" sz="1600" dirty="0">
                <a:latin typeface="Poppins" panose="02000000000000000000" pitchFamily="2" charset="0"/>
                <a:cs typeface="Poppins" panose="02000000000000000000" pitchFamily="2" charset="0"/>
              </a:rPr>
              <a:t>One coin, one blockchain</a:t>
            </a:r>
            <a:endParaRPr lang="zh-CN" altLang="en-US" sz="1600" dirty="0">
              <a:latin typeface="Poppins" panose="02000000000000000000" pitchFamily="2" charset="0"/>
              <a:cs typeface="Poppins" panose="02000000000000000000" pitchFamily="2" charset="0"/>
            </a:endParaRPr>
          </a:p>
        </p:txBody>
      </p:sp>
      <p:sp>
        <p:nvSpPr>
          <p:cNvPr id="7" name="top back behind"/>
          <p:cNvSpPr/>
          <p:nvPr/>
        </p:nvSpPr>
        <p:spPr bwMode="auto">
          <a:xfrm>
            <a:off x="6190412" y="3194233"/>
            <a:ext cx="1697946" cy="1480639"/>
          </a:xfrm>
          <a:custGeom>
            <a:avLst/>
            <a:gdLst/>
            <a:ahLst/>
            <a:cxnLst>
              <a:cxn ang="0">
                <a:pos x="3016" y="2630"/>
              </a:cxn>
              <a:cxn ang="0">
                <a:pos x="1508" y="2245"/>
              </a:cxn>
              <a:cxn ang="0">
                <a:pos x="0" y="2630"/>
              </a:cxn>
              <a:cxn ang="0">
                <a:pos x="0" y="386"/>
              </a:cxn>
              <a:cxn ang="0">
                <a:pos x="1508" y="0"/>
              </a:cxn>
              <a:cxn ang="0">
                <a:pos x="3016" y="386"/>
              </a:cxn>
              <a:cxn ang="0">
                <a:pos x="3016" y="2630"/>
              </a:cxn>
            </a:cxnLst>
            <a:rect l="0" t="0" r="r" b="b"/>
            <a:pathLst>
              <a:path w="3016" h="2630">
                <a:moveTo>
                  <a:pt x="3016" y="2630"/>
                </a:moveTo>
                <a:lnTo>
                  <a:pt x="1508" y="2245"/>
                </a:lnTo>
                <a:lnTo>
                  <a:pt x="0" y="2630"/>
                </a:lnTo>
                <a:lnTo>
                  <a:pt x="0" y="386"/>
                </a:lnTo>
                <a:lnTo>
                  <a:pt x="1508" y="0"/>
                </a:lnTo>
                <a:lnTo>
                  <a:pt x="3016" y="386"/>
                </a:lnTo>
                <a:lnTo>
                  <a:pt x="3016" y="2630"/>
                </a:lnTo>
                <a:close/>
              </a:path>
            </a:pathLst>
          </a:custGeom>
          <a:solidFill>
            <a:schemeClr val="accent2">
              <a:alpha val="33000"/>
            </a:schemeClr>
          </a:solidFill>
          <a:ln w="9525">
            <a:gradFill>
              <a:gsLst>
                <a:gs pos="0">
                  <a:schemeClr val="accent4">
                    <a:lumMod val="50000"/>
                  </a:schemeClr>
                </a:gs>
                <a:gs pos="28000">
                  <a:schemeClr val="tx1">
                    <a:lumMod val="95000"/>
                  </a:schemeClr>
                </a:gs>
                <a:gs pos="100000">
                  <a:srgbClr val="FBBB46">
                    <a:alpha val="0"/>
                  </a:srgbClr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Web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6129781" y="3344772"/>
            <a:ext cx="1819210" cy="1328716"/>
            <a:chOff x="6374370" y="3519084"/>
            <a:chExt cx="2181978" cy="1593672"/>
          </a:xfrm>
        </p:grpSpPr>
        <p:sp>
          <p:nvSpPr>
            <p:cNvPr id="14" name="interior_Top_Lid"/>
            <p:cNvSpPr/>
            <p:nvPr/>
          </p:nvSpPr>
          <p:spPr bwMode="auto">
            <a:xfrm>
              <a:off x="6539994" y="3519084"/>
              <a:ext cx="1840324" cy="471627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4"/>
                </a:cxn>
                <a:cxn ang="0">
                  <a:pos x="2630" y="338"/>
                </a:cxn>
              </a:cxnLst>
              <a:rect l="0" t="0" r="r" b="b"/>
              <a:pathLst>
                <a:path w="2630" h="674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4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36" name="平行四边形 35"/>
            <p:cNvSpPr/>
            <p:nvPr/>
          </p:nvSpPr>
          <p:spPr>
            <a:xfrm rot="20726779">
              <a:off x="7286917" y="3904284"/>
              <a:ext cx="1269431" cy="1208472"/>
            </a:xfrm>
            <a:prstGeom prst="parallelogram">
              <a:avLst>
                <a:gd name="adj" fmla="val 26586"/>
              </a:avLst>
            </a:prstGeom>
            <a:gradFill>
              <a:gsLst>
                <a:gs pos="0">
                  <a:srgbClr val="FBBB46">
                    <a:alpha val="68000"/>
                  </a:srgbClr>
                </a:gs>
                <a:gs pos="57000">
                  <a:schemeClr val="accent6">
                    <a:lumMod val="60000"/>
                    <a:lumOff val="40000"/>
                    <a:alpha val="55000"/>
                  </a:schemeClr>
                </a:gs>
                <a:gs pos="100000">
                  <a:srgbClr val="FBBB46">
                    <a:alpha val="51000"/>
                  </a:srgbClr>
                </a:gs>
              </a:gsLst>
              <a:lin ang="21594000" scaled="0"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37"/>
            <p:cNvSpPr/>
            <p:nvPr/>
          </p:nvSpPr>
          <p:spPr>
            <a:xfrm rot="873221" flipH="1">
              <a:off x="6374370" y="3894716"/>
              <a:ext cx="1269431" cy="1208473"/>
            </a:xfrm>
            <a:prstGeom prst="parallelogram">
              <a:avLst>
                <a:gd name="adj" fmla="val 26586"/>
              </a:avLst>
            </a:prstGeom>
            <a:gradFill>
              <a:gsLst>
                <a:gs pos="0">
                  <a:srgbClr val="FBBB46">
                    <a:alpha val="68000"/>
                  </a:srgbClr>
                </a:gs>
                <a:gs pos="57000">
                  <a:schemeClr val="accent6">
                    <a:lumMod val="60000"/>
                    <a:lumOff val="40000"/>
                    <a:alpha val="55000"/>
                  </a:schemeClr>
                </a:gs>
                <a:gs pos="100000">
                  <a:srgbClr val="FBBB46">
                    <a:alpha val="51000"/>
                  </a:srgbClr>
                </a:gs>
              </a:gsLst>
              <a:lin ang="21594000" scaled="0"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UX_Top_Lid"/>
          <p:cNvSpPr/>
          <p:nvPr/>
        </p:nvSpPr>
        <p:spPr bwMode="auto">
          <a:xfrm>
            <a:off x="6423028" y="3264784"/>
            <a:ext cx="1232715" cy="315445"/>
          </a:xfrm>
          <a:custGeom>
            <a:avLst/>
            <a:gdLst/>
            <a:ahLst/>
            <a:cxnLst>
              <a:cxn ang="0">
                <a:pos x="2630" y="338"/>
              </a:cxn>
              <a:cxn ang="0">
                <a:pos x="1315" y="0"/>
              </a:cxn>
              <a:cxn ang="0">
                <a:pos x="0" y="338"/>
              </a:cxn>
              <a:cxn ang="0">
                <a:pos x="1315" y="673"/>
              </a:cxn>
              <a:cxn ang="0">
                <a:pos x="2630" y="338"/>
              </a:cxn>
            </a:cxnLst>
            <a:rect l="0" t="0" r="r" b="b"/>
            <a:pathLst>
              <a:path w="2630" h="673">
                <a:moveTo>
                  <a:pt x="2630" y="338"/>
                </a:moveTo>
                <a:lnTo>
                  <a:pt x="1315" y="0"/>
                </a:lnTo>
                <a:lnTo>
                  <a:pt x="0" y="338"/>
                </a:lnTo>
                <a:lnTo>
                  <a:pt x="1315" y="673"/>
                </a:lnTo>
                <a:lnTo>
                  <a:pt x="2630" y="33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50000">
                <a:schemeClr val="accent2"/>
              </a:gs>
              <a:gs pos="99000">
                <a:schemeClr val="accent4"/>
              </a:gs>
            </a:gsLst>
            <a:lin ang="5400000" scaled="1"/>
            <a:tileRect/>
          </a:gradFill>
          <a:ln w="9525">
            <a:gradFill>
              <a:gsLst>
                <a:gs pos="0">
                  <a:srgbClr val="FFFFFF">
                    <a:lumMod val="50000"/>
                  </a:srgbClr>
                </a:gs>
                <a:gs pos="50000">
                  <a:srgbClr val="FFFFFF">
                    <a:lumMod val="95000"/>
                  </a:srgbClr>
                </a:gs>
                <a:gs pos="100000">
                  <a:srgbClr val="FFFFFF"/>
                </a:gs>
              </a:gsLst>
              <a:lin ang="5400000" scaled="0"/>
            </a:gradFill>
            <a:round/>
          </a:ln>
          <a:effectLst>
            <a:outerShdw blurRad="254000" dist="368300" dir="5400000" sx="87000" sy="87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Web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543664" y="3079003"/>
            <a:ext cx="945291" cy="52322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LeftDown">
                <a:rot lat="2100000" lon="1800000" rev="0"/>
              </a:camera>
              <a:lightRig rig="threePt" dir="t"/>
            </a:scene3d>
            <a:sp3d extrusionH="38100">
              <a:bevelB w="38100" h="38100"/>
              <a:extrusionClr>
                <a:schemeClr val="accent4"/>
              </a:extrusionClr>
              <a:contourClr>
                <a:schemeClr val="tx1">
                  <a:lumMod val="95000"/>
                </a:schemeClr>
              </a:contourClr>
            </a:sp3d>
          </a:bodyPr>
          <a:lstStyle/>
          <a:p>
            <a:pPr algn="ctr"/>
            <a:r>
              <a:rPr lang="en-US" altLang="zh-CN" sz="2800" b="1">
                <a:effectLst>
                  <a:reflection blurRad="6350" stA="60000" endA="900" endPos="60000" dist="29997" dir="5400000" sy="-100000" algn="bl" rotWithShape="0"/>
                </a:effectLst>
                <a:latin typeface="Poppins" panose="02000000000000000000" pitchFamily="2" charset="0"/>
                <a:ea typeface="+mn-ea"/>
                <a:cs typeface="Poppins" panose="02000000000000000000" pitchFamily="2" charset="0"/>
              </a:rPr>
              <a:t>BTC</a:t>
            </a:r>
            <a:endParaRPr lang="zh-CN" altLang="en-US" sz="2800"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0" name="case_front"/>
          <p:cNvSpPr/>
          <p:nvPr/>
        </p:nvSpPr>
        <p:spPr bwMode="auto">
          <a:xfrm rot="10800000">
            <a:off x="6190412" y="3423850"/>
            <a:ext cx="1697946" cy="1480639"/>
          </a:xfrm>
          <a:custGeom>
            <a:avLst/>
            <a:gdLst/>
            <a:ahLst/>
            <a:cxnLst>
              <a:cxn ang="0">
                <a:pos x="3016" y="2630"/>
              </a:cxn>
              <a:cxn ang="0">
                <a:pos x="1508" y="2245"/>
              </a:cxn>
              <a:cxn ang="0">
                <a:pos x="0" y="2630"/>
              </a:cxn>
              <a:cxn ang="0">
                <a:pos x="0" y="386"/>
              </a:cxn>
              <a:cxn ang="0">
                <a:pos x="1508" y="0"/>
              </a:cxn>
              <a:cxn ang="0">
                <a:pos x="3016" y="386"/>
              </a:cxn>
              <a:cxn ang="0">
                <a:pos x="3016" y="2630"/>
              </a:cxn>
            </a:cxnLst>
            <a:rect l="0" t="0" r="r" b="b"/>
            <a:pathLst>
              <a:path w="3016" h="2630">
                <a:moveTo>
                  <a:pt x="3016" y="2630"/>
                </a:moveTo>
                <a:lnTo>
                  <a:pt x="1508" y="2245"/>
                </a:lnTo>
                <a:lnTo>
                  <a:pt x="0" y="2630"/>
                </a:lnTo>
                <a:lnTo>
                  <a:pt x="0" y="386"/>
                </a:lnTo>
                <a:lnTo>
                  <a:pt x="1508" y="0"/>
                </a:lnTo>
                <a:lnTo>
                  <a:pt x="3016" y="386"/>
                </a:lnTo>
                <a:lnTo>
                  <a:pt x="3016" y="263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36000"/>
                </a:schemeClr>
              </a:gs>
              <a:gs pos="12000">
                <a:schemeClr val="accent4">
                  <a:alpha val="0"/>
                </a:schemeClr>
              </a:gs>
              <a:gs pos="46000">
                <a:srgbClr val="FBBB46">
                  <a:alpha val="0"/>
                </a:srgbClr>
              </a:gs>
              <a:gs pos="50000">
                <a:schemeClr val="tx1">
                  <a:alpha val="40000"/>
                </a:schemeClr>
              </a:gs>
              <a:gs pos="54000">
                <a:srgbClr val="FFC000">
                  <a:alpha val="0"/>
                </a:srgbClr>
              </a:gs>
              <a:gs pos="88000">
                <a:srgbClr val="FBBB46">
                  <a:alpha val="0"/>
                </a:srgbClr>
              </a:gs>
              <a:gs pos="100000">
                <a:schemeClr val="accent4">
                  <a:alpha val="36000"/>
                </a:schemeClr>
              </a:gs>
            </a:gsLst>
            <a:lin ang="21594000" scaled="0"/>
            <a:tileRect/>
          </a:gradFill>
          <a:ln w="9525">
            <a:solidFill>
              <a:schemeClr val="accent4">
                <a:alpha val="72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Web" pitchFamily="34" charset="0"/>
            </a:endParaRPr>
          </a:p>
        </p:txBody>
      </p:sp>
      <p:grpSp>
        <p:nvGrpSpPr>
          <p:cNvPr id="136" name="组合 135"/>
          <p:cNvGrpSpPr/>
          <p:nvPr/>
        </p:nvGrpSpPr>
        <p:grpSpPr>
          <a:xfrm>
            <a:off x="6260714" y="3786525"/>
            <a:ext cx="796501" cy="796501"/>
            <a:chOff x="7600140" y="1928972"/>
            <a:chExt cx="403678" cy="403678"/>
          </a:xfrm>
          <a:scene3d>
            <a:camera prst="isometricLeftDown">
              <a:rot lat="600000" lon="2700000" rev="0"/>
            </a:camera>
            <a:lightRig rig="threePt" dir="t"/>
          </a:scene3d>
        </p:grpSpPr>
        <p:sp>
          <p:nvSpPr>
            <p:cNvPr id="137" name="椭圆 136"/>
            <p:cNvSpPr/>
            <p:nvPr/>
          </p:nvSpPr>
          <p:spPr>
            <a:xfrm>
              <a:off x="7600140" y="1928972"/>
              <a:ext cx="403678" cy="40367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177800">
                <a:bevelT w="0"/>
                <a:bevelB w="6350"/>
              </a:sp3d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38" name="图形 1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718504" y="2047335"/>
              <a:ext cx="166951" cy="166951"/>
            </a:xfrm>
            <a:prstGeom prst="rect">
              <a:avLst/>
            </a:prstGeom>
          </p:spPr>
        </p:pic>
      </p:grpSp>
      <p:grpSp>
        <p:nvGrpSpPr>
          <p:cNvPr id="165" name="组合 164"/>
          <p:cNvGrpSpPr/>
          <p:nvPr/>
        </p:nvGrpSpPr>
        <p:grpSpPr>
          <a:xfrm>
            <a:off x="5888551" y="1289177"/>
            <a:ext cx="3181837" cy="2494402"/>
            <a:chOff x="7785870" y="1254666"/>
            <a:chExt cx="2058988" cy="2069406"/>
          </a:xfrm>
          <a:scene3d>
            <a:camera prst="isometricLeftDown">
              <a:rot lat="1800000" lon="1800000" rev="0"/>
            </a:camera>
            <a:lightRig rig="threePt" dir="t"/>
          </a:scene3d>
        </p:grpSpPr>
        <p:sp>
          <p:nvSpPr>
            <p:cNvPr id="156" name="矩形 155"/>
            <p:cNvSpPr/>
            <p:nvPr/>
          </p:nvSpPr>
          <p:spPr>
            <a:xfrm>
              <a:off x="7785870" y="1254666"/>
              <a:ext cx="2058988" cy="119583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lumOff val="25000"/>
                    <a:alpha val="52000"/>
                  </a:schemeClr>
                </a:gs>
                <a:gs pos="100000">
                  <a:schemeClr val="bg1">
                    <a:lumMod val="65000"/>
                    <a:lumOff val="3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155" name="文本框 154"/>
            <p:cNvSpPr txBox="1"/>
            <p:nvPr/>
          </p:nvSpPr>
          <p:spPr>
            <a:xfrm>
              <a:off x="7867205" y="1525168"/>
              <a:ext cx="1870070" cy="667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>
                <a:lnSpc>
                  <a:spcPct val="90000"/>
                </a:lnSpc>
                <a:spcBef>
                  <a:spcPts val="500"/>
                </a:spcBef>
              </a:pPr>
              <a:r>
                <a:rPr lang="en-US" altLang="zh-CN" sz="1400">
                  <a:latin typeface="Poppins" panose="02000000000000000000" pitchFamily="2" charset="0"/>
                  <a:cs typeface="Poppins" panose="02000000000000000000" pitchFamily="2" charset="0"/>
                </a:rPr>
                <a:t>Very decentralized. </a:t>
              </a:r>
            </a:p>
            <a:p>
              <a:pPr marL="0" lvl="1">
                <a:lnSpc>
                  <a:spcPct val="90000"/>
                </a:lnSpc>
                <a:spcBef>
                  <a:spcPts val="500"/>
                </a:spcBef>
              </a:pPr>
              <a:r>
                <a:rPr lang="en-US" altLang="zh-CN" sz="1400">
                  <a:latin typeface="Poppins" panose="02000000000000000000" pitchFamily="2" charset="0"/>
                  <a:cs typeface="Poppins" panose="02000000000000000000" pitchFamily="2" charset="0"/>
                </a:rPr>
                <a:t>Decently private. </a:t>
              </a:r>
            </a:p>
            <a:p>
              <a:pPr marL="0" lvl="1">
                <a:lnSpc>
                  <a:spcPct val="90000"/>
                </a:lnSpc>
                <a:spcBef>
                  <a:spcPts val="500"/>
                </a:spcBef>
              </a:pPr>
              <a:r>
                <a:rPr lang="en-US" altLang="zh-CN" sz="1400">
                  <a:latin typeface="Poppins" panose="02000000000000000000" pitchFamily="2" charset="0"/>
                  <a:cs typeface="Poppins" panose="02000000000000000000" pitchFamily="2" charset="0"/>
                </a:rPr>
                <a:t>Somewhat low on extensibility.</a:t>
              </a:r>
              <a:endParaRPr lang="zh-CN" altLang="en-US" sz="1400">
                <a:latin typeface="Poppins" panose="02000000000000000000" pitchFamily="2" charset="0"/>
                <a:cs typeface="Poppins" panose="02000000000000000000" pitchFamily="2" charset="0"/>
              </a:endParaRPr>
            </a:p>
          </p:txBody>
        </p:sp>
        <p:cxnSp>
          <p:nvCxnSpPr>
            <p:cNvPr id="158" name="直接连接符 157"/>
            <p:cNvCxnSpPr/>
            <p:nvPr/>
          </p:nvCxnSpPr>
          <p:spPr>
            <a:xfrm>
              <a:off x="8741950" y="2450498"/>
              <a:ext cx="0" cy="873574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tx1">
                      <a:alpha val="36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任意多边形: 形状 142">
            <a:extLst>
              <a:ext uri="{FF2B5EF4-FFF2-40B4-BE49-F238E27FC236}">
                <a16:creationId xmlns:a16="http://schemas.microsoft.com/office/drawing/2014/main" id="{BCD61596-BD68-79FB-04F9-3A2902998D1D}"/>
              </a:ext>
            </a:extLst>
          </p:cNvPr>
          <p:cNvSpPr/>
          <p:nvPr/>
        </p:nvSpPr>
        <p:spPr>
          <a:xfrm>
            <a:off x="-2554053" y="-169120"/>
            <a:ext cx="710223" cy="216998"/>
          </a:xfrm>
          <a:custGeom>
            <a:avLst/>
            <a:gdLst>
              <a:gd name="connsiteX0" fmla="*/ 1 w 710223"/>
              <a:gd name="connsiteY0" fmla="*/ 0 h 216998"/>
              <a:gd name="connsiteX1" fmla="*/ 710085 w 710223"/>
              <a:gd name="connsiteY1" fmla="*/ 216895 h 216998"/>
              <a:gd name="connsiteX2" fmla="*/ 710223 w 710223"/>
              <a:gd name="connsiteY2" fmla="*/ 216998 h 216998"/>
              <a:gd name="connsiteX3" fmla="*/ 605524 w 710223"/>
              <a:gd name="connsiteY3" fmla="*/ 153440 h 216998"/>
              <a:gd name="connsiteX4" fmla="*/ 0 w 710223"/>
              <a:gd name="connsiteY4" fmla="*/ 169 h 216998"/>
              <a:gd name="connsiteX5" fmla="*/ 0 w 710223"/>
              <a:gd name="connsiteY5" fmla="*/ 0 h 216998"/>
              <a:gd name="connsiteX6" fmla="*/ 1 w 710223"/>
              <a:gd name="connsiteY6" fmla="*/ 0 h 216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223" h="216998">
                <a:moveTo>
                  <a:pt x="1" y="0"/>
                </a:moveTo>
                <a:cubicBezTo>
                  <a:pt x="263039" y="0"/>
                  <a:pt x="507392" y="79957"/>
                  <a:pt x="710085" y="216895"/>
                </a:cubicBezTo>
                <a:lnTo>
                  <a:pt x="710223" y="216998"/>
                </a:lnTo>
                <a:lnTo>
                  <a:pt x="605524" y="153440"/>
                </a:lnTo>
                <a:cubicBezTo>
                  <a:pt x="425461" y="55693"/>
                  <a:pt x="219148" y="169"/>
                  <a:pt x="0" y="169"/>
                </a:cubicBez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任意多边形: 形状 141">
            <a:extLst>
              <a:ext uri="{FF2B5EF4-FFF2-40B4-BE49-F238E27FC236}">
                <a16:creationId xmlns:a16="http://schemas.microsoft.com/office/drawing/2014/main" id="{FB6BCB15-A15B-56E4-D3CD-097493D32C44}"/>
              </a:ext>
            </a:extLst>
          </p:cNvPr>
          <p:cNvSpPr/>
          <p:nvPr/>
        </p:nvSpPr>
        <p:spPr>
          <a:xfrm>
            <a:off x="-3607248" y="-169088"/>
            <a:ext cx="1052575" cy="560065"/>
          </a:xfrm>
          <a:custGeom>
            <a:avLst/>
            <a:gdLst>
              <a:gd name="connsiteX0" fmla="*/ 1052575 w 1052575"/>
              <a:gd name="connsiteY0" fmla="*/ 0 h 560065"/>
              <a:gd name="connsiteX1" fmla="*/ 923370 w 1052575"/>
              <a:gd name="connsiteY1" fmla="*/ 6535 h 560065"/>
              <a:gd name="connsiteX2" fmla="*/ 72977 w 1052575"/>
              <a:gd name="connsiteY2" fmla="*/ 462482 h 560065"/>
              <a:gd name="connsiteX3" fmla="*/ 0 w 1052575"/>
              <a:gd name="connsiteY3" fmla="*/ 560065 h 560065"/>
              <a:gd name="connsiteX4" fmla="*/ 83 w 1052575"/>
              <a:gd name="connsiteY4" fmla="*/ 559928 h 560065"/>
              <a:gd name="connsiteX5" fmla="*/ 923340 w 1052575"/>
              <a:gd name="connsiteY5" fmla="*/ 6526 h 560065"/>
              <a:gd name="connsiteX6" fmla="*/ 1052575 w 1052575"/>
              <a:gd name="connsiteY6" fmla="*/ 0 h 5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2575" h="560065">
                <a:moveTo>
                  <a:pt x="1052575" y="0"/>
                </a:moveTo>
                <a:lnTo>
                  <a:pt x="923370" y="6535"/>
                </a:lnTo>
                <a:cubicBezTo>
                  <a:pt x="581856" y="41269"/>
                  <a:pt x="280107" y="211515"/>
                  <a:pt x="72977" y="462482"/>
                </a:cubicBezTo>
                <a:lnTo>
                  <a:pt x="0" y="560065"/>
                </a:lnTo>
                <a:lnTo>
                  <a:pt x="83" y="559928"/>
                </a:lnTo>
                <a:cubicBezTo>
                  <a:pt x="205483" y="255877"/>
                  <a:pt x="539083" y="45551"/>
                  <a:pt x="923340" y="6526"/>
                </a:cubicBezTo>
                <a:lnTo>
                  <a:pt x="1052575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任意多边形: 形状 140">
            <a:extLst>
              <a:ext uri="{FF2B5EF4-FFF2-40B4-BE49-F238E27FC236}">
                <a16:creationId xmlns:a16="http://schemas.microsoft.com/office/drawing/2014/main" id="{B528A57D-7081-DC0E-7E73-1EED606F4D5F}"/>
              </a:ext>
            </a:extLst>
          </p:cNvPr>
          <p:cNvSpPr/>
          <p:nvPr/>
        </p:nvSpPr>
        <p:spPr>
          <a:xfrm>
            <a:off x="-1843830" y="47879"/>
            <a:ext cx="557297" cy="1003903"/>
          </a:xfrm>
          <a:custGeom>
            <a:avLst/>
            <a:gdLst>
              <a:gd name="connsiteX0" fmla="*/ 0 w 557297"/>
              <a:gd name="connsiteY0" fmla="*/ 0 h 1003903"/>
              <a:gd name="connsiteX1" fmla="*/ 82 w 557297"/>
              <a:gd name="connsiteY1" fmla="*/ 50 h 1003903"/>
              <a:gd name="connsiteX2" fmla="*/ 553343 w 557297"/>
              <a:gd name="connsiteY2" fmla="*/ 923193 h 1003903"/>
              <a:gd name="connsiteX3" fmla="*/ 557297 w 557297"/>
              <a:gd name="connsiteY3" fmla="*/ 1003903 h 1003903"/>
              <a:gd name="connsiteX4" fmla="*/ 553221 w 557297"/>
              <a:gd name="connsiteY4" fmla="*/ 923183 h 1003903"/>
              <a:gd name="connsiteX5" fmla="*/ 97630 w 557297"/>
              <a:gd name="connsiteY5" fmla="*/ 73007 h 1003903"/>
              <a:gd name="connsiteX6" fmla="*/ 0 w 557297"/>
              <a:gd name="connsiteY6" fmla="*/ 0 h 100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7297" h="1003903">
                <a:moveTo>
                  <a:pt x="0" y="0"/>
                </a:moveTo>
                <a:lnTo>
                  <a:pt x="82" y="50"/>
                </a:lnTo>
                <a:cubicBezTo>
                  <a:pt x="304329" y="205438"/>
                  <a:pt x="514830" y="539009"/>
                  <a:pt x="553343" y="923193"/>
                </a:cubicBezTo>
                <a:lnTo>
                  <a:pt x="557297" y="1003903"/>
                </a:lnTo>
                <a:lnTo>
                  <a:pt x="553221" y="923183"/>
                </a:lnTo>
                <a:cubicBezTo>
                  <a:pt x="518537" y="581611"/>
                  <a:pt x="348519" y="280064"/>
                  <a:pt x="97630" y="73007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任意多边形: 形状 139">
            <a:extLst>
              <a:ext uri="{FF2B5EF4-FFF2-40B4-BE49-F238E27FC236}">
                <a16:creationId xmlns:a16="http://schemas.microsoft.com/office/drawing/2014/main" id="{80219CA1-25DE-0911-6CEB-D46517AC7CAB}"/>
              </a:ext>
            </a:extLst>
          </p:cNvPr>
          <p:cNvSpPr/>
          <p:nvPr/>
        </p:nvSpPr>
        <p:spPr>
          <a:xfrm>
            <a:off x="-3816847" y="390976"/>
            <a:ext cx="209599" cy="575848"/>
          </a:xfrm>
          <a:custGeom>
            <a:avLst/>
            <a:gdLst>
              <a:gd name="connsiteX0" fmla="*/ 209599 w 209599"/>
              <a:gd name="connsiteY0" fmla="*/ 0 h 575848"/>
              <a:gd name="connsiteX1" fmla="*/ 146070 w 209599"/>
              <a:gd name="connsiteY1" fmla="*/ 104578 h 575848"/>
              <a:gd name="connsiteX2" fmla="*/ 18596 w 209599"/>
              <a:gd name="connsiteY2" fmla="*/ 453994 h 575848"/>
              <a:gd name="connsiteX3" fmla="*/ 0 w 209599"/>
              <a:gd name="connsiteY3" fmla="*/ 575848 h 575848"/>
              <a:gd name="connsiteX4" fmla="*/ 18478 w 209599"/>
              <a:gd name="connsiteY4" fmla="*/ 454197 h 575848"/>
              <a:gd name="connsiteX5" fmla="*/ 209444 w 209599"/>
              <a:gd name="connsiteY5" fmla="*/ 207 h 575848"/>
              <a:gd name="connsiteX6" fmla="*/ 209599 w 209599"/>
              <a:gd name="connsiteY6" fmla="*/ 0 h 57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599" h="575848">
                <a:moveTo>
                  <a:pt x="209599" y="0"/>
                </a:moveTo>
                <a:lnTo>
                  <a:pt x="146070" y="104578"/>
                </a:lnTo>
                <a:cubicBezTo>
                  <a:pt x="87420" y="212552"/>
                  <a:pt x="43971" y="329981"/>
                  <a:pt x="18596" y="453994"/>
                </a:cubicBezTo>
                <a:lnTo>
                  <a:pt x="0" y="575848"/>
                </a:lnTo>
                <a:lnTo>
                  <a:pt x="18478" y="454197"/>
                </a:lnTo>
                <a:cubicBezTo>
                  <a:pt x="52194" y="288965"/>
                  <a:pt x="118135" y="135352"/>
                  <a:pt x="209444" y="207"/>
                </a:cubicBezTo>
                <a:lnTo>
                  <a:pt x="209599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任意多边形: 形状 131">
            <a:extLst>
              <a:ext uri="{FF2B5EF4-FFF2-40B4-BE49-F238E27FC236}">
                <a16:creationId xmlns:a16="http://schemas.microsoft.com/office/drawing/2014/main" id="{98F41243-2570-C8F9-3590-90556899AC5D}"/>
              </a:ext>
            </a:extLst>
          </p:cNvPr>
          <p:cNvSpPr/>
          <p:nvPr/>
        </p:nvSpPr>
        <p:spPr>
          <a:xfrm>
            <a:off x="-1286533" y="1051782"/>
            <a:ext cx="2481" cy="57201"/>
          </a:xfrm>
          <a:custGeom>
            <a:avLst/>
            <a:gdLst>
              <a:gd name="connsiteX0" fmla="*/ 0 w 2481"/>
              <a:gd name="connsiteY0" fmla="*/ 0 h 57201"/>
              <a:gd name="connsiteX1" fmla="*/ 2481 w 2481"/>
              <a:gd name="connsiteY1" fmla="*/ 49140 h 57201"/>
              <a:gd name="connsiteX2" fmla="*/ 2074 w 2481"/>
              <a:gd name="connsiteY2" fmla="*/ 57201 h 57201"/>
              <a:gd name="connsiteX3" fmla="*/ 2406 w 2481"/>
              <a:gd name="connsiteY3" fmla="*/ 49119 h 57201"/>
              <a:gd name="connsiteX4" fmla="*/ 0 w 2481"/>
              <a:gd name="connsiteY4" fmla="*/ 0 h 5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1" h="57201">
                <a:moveTo>
                  <a:pt x="0" y="0"/>
                </a:moveTo>
                <a:lnTo>
                  <a:pt x="2481" y="49140"/>
                </a:lnTo>
                <a:lnTo>
                  <a:pt x="2074" y="57201"/>
                </a:lnTo>
                <a:lnTo>
                  <a:pt x="2406" y="491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任意多边形: 形状 130">
            <a:extLst>
              <a:ext uri="{FF2B5EF4-FFF2-40B4-BE49-F238E27FC236}">
                <a16:creationId xmlns:a16="http://schemas.microsoft.com/office/drawing/2014/main" id="{FB23CA4D-E1A7-F834-1B64-C63ADE44F75B}"/>
              </a:ext>
            </a:extLst>
          </p:cNvPr>
          <p:cNvSpPr/>
          <p:nvPr/>
        </p:nvSpPr>
        <p:spPr>
          <a:xfrm>
            <a:off x="-1289952" y="1108983"/>
            <a:ext cx="5493" cy="108801"/>
          </a:xfrm>
          <a:custGeom>
            <a:avLst/>
            <a:gdLst>
              <a:gd name="connsiteX0" fmla="*/ 5493 w 5493"/>
              <a:gd name="connsiteY0" fmla="*/ 0 h 108801"/>
              <a:gd name="connsiteX1" fmla="*/ 1550 w 5493"/>
              <a:gd name="connsiteY1" fmla="*/ 95989 h 108801"/>
              <a:gd name="connsiteX2" fmla="*/ 0 w 5493"/>
              <a:gd name="connsiteY2" fmla="*/ 108801 h 108801"/>
              <a:gd name="connsiteX3" fmla="*/ 5493 w 5493"/>
              <a:gd name="connsiteY3" fmla="*/ 0 h 1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" h="108801">
                <a:moveTo>
                  <a:pt x="5493" y="0"/>
                </a:moveTo>
                <a:lnTo>
                  <a:pt x="1550" y="95989"/>
                </a:lnTo>
                <a:lnTo>
                  <a:pt x="0" y="108801"/>
                </a:lnTo>
                <a:lnTo>
                  <a:pt x="5493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任意多边形: 形状 127">
            <a:extLst>
              <a:ext uri="{FF2B5EF4-FFF2-40B4-BE49-F238E27FC236}">
                <a16:creationId xmlns:a16="http://schemas.microsoft.com/office/drawing/2014/main" id="{08645476-A527-9D41-9DFB-1FB15FC0ED65}"/>
              </a:ext>
            </a:extLst>
          </p:cNvPr>
          <p:cNvSpPr/>
          <p:nvPr/>
        </p:nvSpPr>
        <p:spPr>
          <a:xfrm>
            <a:off x="-1295031" y="1217783"/>
            <a:ext cx="5078" cy="41964"/>
          </a:xfrm>
          <a:custGeom>
            <a:avLst/>
            <a:gdLst>
              <a:gd name="connsiteX0" fmla="*/ 5078 w 5078"/>
              <a:gd name="connsiteY0" fmla="*/ 0 h 41964"/>
              <a:gd name="connsiteX1" fmla="*/ 4422 w 5078"/>
              <a:gd name="connsiteY1" fmla="*/ 12988 h 41964"/>
              <a:gd name="connsiteX2" fmla="*/ 0 w 5078"/>
              <a:gd name="connsiteY2" fmla="*/ 41964 h 41964"/>
              <a:gd name="connsiteX3" fmla="*/ 5078 w 5078"/>
              <a:gd name="connsiteY3" fmla="*/ 0 h 41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8" h="41964">
                <a:moveTo>
                  <a:pt x="5078" y="0"/>
                </a:moveTo>
                <a:lnTo>
                  <a:pt x="4422" y="12988"/>
                </a:lnTo>
                <a:lnTo>
                  <a:pt x="0" y="41964"/>
                </a:lnTo>
                <a:lnTo>
                  <a:pt x="5078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C66C423B-97A1-65D7-EE64-EF272AAF02D6}"/>
              </a:ext>
            </a:extLst>
          </p:cNvPr>
          <p:cNvSpPr/>
          <p:nvPr/>
        </p:nvSpPr>
        <p:spPr>
          <a:xfrm>
            <a:off x="-1306675" y="1259747"/>
            <a:ext cx="11645" cy="76310"/>
          </a:xfrm>
          <a:custGeom>
            <a:avLst/>
            <a:gdLst>
              <a:gd name="connsiteX0" fmla="*/ 11645 w 11645"/>
              <a:gd name="connsiteY0" fmla="*/ 0 h 76310"/>
              <a:gd name="connsiteX1" fmla="*/ 5961 w 11645"/>
              <a:gd name="connsiteY1" fmla="*/ 46975 h 76310"/>
              <a:gd name="connsiteX2" fmla="*/ 0 w 11645"/>
              <a:gd name="connsiteY2" fmla="*/ 76310 h 76310"/>
              <a:gd name="connsiteX3" fmla="*/ 11645 w 11645"/>
              <a:gd name="connsiteY3" fmla="*/ 0 h 76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45" h="76310">
                <a:moveTo>
                  <a:pt x="11645" y="0"/>
                </a:moveTo>
                <a:lnTo>
                  <a:pt x="5961" y="46975"/>
                </a:lnTo>
                <a:lnTo>
                  <a:pt x="0" y="76310"/>
                </a:lnTo>
                <a:lnTo>
                  <a:pt x="11645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22C2475C-781C-1C8B-CECD-4C37B1952CA7}"/>
              </a:ext>
            </a:extLst>
          </p:cNvPr>
          <p:cNvSpPr/>
          <p:nvPr/>
        </p:nvSpPr>
        <p:spPr>
          <a:xfrm>
            <a:off x="-1314878" y="1336058"/>
            <a:ext cx="8203" cy="40365"/>
          </a:xfrm>
          <a:custGeom>
            <a:avLst/>
            <a:gdLst>
              <a:gd name="connsiteX0" fmla="*/ 8203 w 8203"/>
              <a:gd name="connsiteY0" fmla="*/ 0 h 40365"/>
              <a:gd name="connsiteX1" fmla="*/ 5026 w 8203"/>
              <a:gd name="connsiteY1" fmla="*/ 20815 h 40365"/>
              <a:gd name="connsiteX2" fmla="*/ 0 w 8203"/>
              <a:gd name="connsiteY2" fmla="*/ 40365 h 40365"/>
              <a:gd name="connsiteX3" fmla="*/ 8203 w 8203"/>
              <a:gd name="connsiteY3" fmla="*/ 0 h 4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3" h="40365">
                <a:moveTo>
                  <a:pt x="8203" y="0"/>
                </a:moveTo>
                <a:lnTo>
                  <a:pt x="5026" y="20815"/>
                </a:lnTo>
                <a:lnTo>
                  <a:pt x="0" y="40365"/>
                </a:lnTo>
                <a:lnTo>
                  <a:pt x="8203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A059A782-D764-9EFA-3E4B-81B1A7D7A0FE}"/>
              </a:ext>
            </a:extLst>
          </p:cNvPr>
          <p:cNvSpPr/>
          <p:nvPr/>
        </p:nvSpPr>
        <p:spPr>
          <a:xfrm>
            <a:off x="-1335329" y="1376423"/>
            <a:ext cx="20451" cy="79539"/>
          </a:xfrm>
          <a:custGeom>
            <a:avLst/>
            <a:gdLst>
              <a:gd name="connsiteX0" fmla="*/ 20451 w 20451"/>
              <a:gd name="connsiteY0" fmla="*/ 0 h 79539"/>
              <a:gd name="connsiteX1" fmla="*/ 14473 w 20451"/>
              <a:gd name="connsiteY1" fmla="*/ 29414 h 79539"/>
              <a:gd name="connsiteX2" fmla="*/ 0 w 20451"/>
              <a:gd name="connsiteY2" fmla="*/ 79539 h 79539"/>
              <a:gd name="connsiteX3" fmla="*/ 20451 w 20451"/>
              <a:gd name="connsiteY3" fmla="*/ 0 h 79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" h="79539">
                <a:moveTo>
                  <a:pt x="20451" y="0"/>
                </a:moveTo>
                <a:lnTo>
                  <a:pt x="14473" y="29414"/>
                </a:lnTo>
                <a:lnTo>
                  <a:pt x="0" y="79539"/>
                </a:lnTo>
                <a:lnTo>
                  <a:pt x="20451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130AA87C-CDAA-D246-20C0-76F920003AC8}"/>
              </a:ext>
            </a:extLst>
          </p:cNvPr>
          <p:cNvSpPr/>
          <p:nvPr/>
        </p:nvSpPr>
        <p:spPr>
          <a:xfrm>
            <a:off x="-1344534" y="1455962"/>
            <a:ext cx="9205" cy="31883"/>
          </a:xfrm>
          <a:custGeom>
            <a:avLst/>
            <a:gdLst>
              <a:gd name="connsiteX0" fmla="*/ 9205 w 9205"/>
              <a:gd name="connsiteY0" fmla="*/ 0 h 31883"/>
              <a:gd name="connsiteX1" fmla="*/ 3389 w 9205"/>
              <a:gd name="connsiteY1" fmla="*/ 22622 h 31883"/>
              <a:gd name="connsiteX2" fmla="*/ 0 w 9205"/>
              <a:gd name="connsiteY2" fmla="*/ 31883 h 31883"/>
              <a:gd name="connsiteX3" fmla="*/ 9205 w 9205"/>
              <a:gd name="connsiteY3" fmla="*/ 0 h 31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5" h="31883">
                <a:moveTo>
                  <a:pt x="9205" y="0"/>
                </a:moveTo>
                <a:lnTo>
                  <a:pt x="3389" y="22622"/>
                </a:lnTo>
                <a:lnTo>
                  <a:pt x="0" y="31883"/>
                </a:lnTo>
                <a:lnTo>
                  <a:pt x="9205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EDC02CF2-7B31-1AA2-B948-92A3C19ABC1D}"/>
              </a:ext>
            </a:extLst>
          </p:cNvPr>
          <p:cNvSpPr/>
          <p:nvPr/>
        </p:nvSpPr>
        <p:spPr>
          <a:xfrm>
            <a:off x="-1349715" y="1487844"/>
            <a:ext cx="5180" cy="14154"/>
          </a:xfrm>
          <a:custGeom>
            <a:avLst/>
            <a:gdLst>
              <a:gd name="connsiteX0" fmla="*/ 5180 w 5180"/>
              <a:gd name="connsiteY0" fmla="*/ 0 h 14154"/>
              <a:gd name="connsiteX1" fmla="*/ 1093 w 5180"/>
              <a:gd name="connsiteY1" fmla="*/ 14154 h 14154"/>
              <a:gd name="connsiteX2" fmla="*/ 0 w 5180"/>
              <a:gd name="connsiteY2" fmla="*/ 14154 h 14154"/>
              <a:gd name="connsiteX3" fmla="*/ 5180 w 5180"/>
              <a:gd name="connsiteY3" fmla="*/ 0 h 1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0" h="14154">
                <a:moveTo>
                  <a:pt x="5180" y="0"/>
                </a:moveTo>
                <a:lnTo>
                  <a:pt x="1093" y="14154"/>
                </a:lnTo>
                <a:lnTo>
                  <a:pt x="0" y="14154"/>
                </a:lnTo>
                <a:lnTo>
                  <a:pt x="518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4A0B5-E70C-8683-C572-1B042D0A7E02}"/>
              </a:ext>
            </a:extLst>
          </p:cNvPr>
          <p:cNvSpPr txBox="1"/>
          <p:nvPr/>
        </p:nvSpPr>
        <p:spPr>
          <a:xfrm>
            <a:off x="6692144" y="646623"/>
            <a:ext cx="2528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Bebas Neue" panose="020B0606020202050201" pitchFamily="34" charset="0"/>
              </a:rPr>
              <a:t>The Payments Spectrum</a:t>
            </a:r>
            <a:endParaRPr lang="zh-CN" altLang="en-US" sz="18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061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箭头连接符 22"/>
          <p:cNvCxnSpPr>
            <a:cxnSpLocks/>
          </p:cNvCxnSpPr>
          <p:nvPr/>
        </p:nvCxnSpPr>
        <p:spPr>
          <a:xfrm flipV="1">
            <a:off x="3735413" y="3670603"/>
            <a:ext cx="5713440" cy="1433351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1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" name="图片 2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207" y="-1567"/>
            <a:ext cx="10574184" cy="7407196"/>
          </a:xfrm>
          <a:prstGeom prst="rect">
            <a:avLst/>
          </a:prstGeom>
        </p:spPr>
      </p:pic>
      <p:grpSp>
        <p:nvGrpSpPr>
          <p:cNvPr id="184" name="组合 183"/>
          <p:cNvGrpSpPr/>
          <p:nvPr/>
        </p:nvGrpSpPr>
        <p:grpSpPr>
          <a:xfrm>
            <a:off x="4471773" y="1504343"/>
            <a:ext cx="7320470" cy="7832444"/>
            <a:chOff x="14175607" y="3852283"/>
            <a:chExt cx="4463122" cy="4775261"/>
          </a:xfrm>
        </p:grpSpPr>
        <p:sp>
          <p:nvSpPr>
            <p:cNvPr id="185" name="矩形: 圆角 184"/>
            <p:cNvSpPr/>
            <p:nvPr/>
          </p:nvSpPr>
          <p:spPr>
            <a:xfrm>
              <a:off x="14175607" y="3852283"/>
              <a:ext cx="4463122" cy="4463122"/>
            </a:xfrm>
            <a:prstGeom prst="roundRect">
              <a:avLst>
                <a:gd name="adj" fmla="val 4538"/>
              </a:avLst>
            </a:prstGeom>
            <a:gradFill>
              <a:gsLst>
                <a:gs pos="23000">
                  <a:schemeClr val="accent2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8100000" scaled="1"/>
            </a:gradFill>
            <a:ln w="22225">
              <a:gradFill flip="none" rotWithShape="1">
                <a:gsLst>
                  <a:gs pos="27000">
                    <a:schemeClr val="accent2">
                      <a:alpha val="0"/>
                    </a:schemeClr>
                  </a:gs>
                  <a:gs pos="100000">
                    <a:schemeClr val="accent1"/>
                  </a:gs>
                </a:gsLst>
                <a:lin ang="8100000" scaled="1"/>
                <a:tileRect/>
              </a:gradFill>
              <a:prstDash val="sysDash"/>
            </a:ln>
            <a:effectLst/>
            <a:scene3d>
              <a:camera prst="isometricTopUp">
                <a:rot lat="19015212" lon="17445209" rev="4529344"/>
              </a:camera>
              <a:lightRig rig="contrasting" dir="t">
                <a:rot lat="0" lon="0" rev="2400000"/>
              </a:lightRig>
            </a:scene3d>
            <a:sp3d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6" name="矩形: 圆角 185"/>
            <p:cNvSpPr/>
            <p:nvPr/>
          </p:nvSpPr>
          <p:spPr>
            <a:xfrm>
              <a:off x="14175607" y="4164422"/>
              <a:ext cx="4463122" cy="4463122"/>
            </a:xfrm>
            <a:prstGeom prst="roundRect">
              <a:avLst>
                <a:gd name="adj" fmla="val 4538"/>
              </a:avLst>
            </a:prstGeom>
            <a:noFill/>
            <a:ln w="47625">
              <a:gradFill flip="none" rotWithShape="1">
                <a:gsLst>
                  <a:gs pos="27000">
                    <a:schemeClr val="accent2">
                      <a:alpha val="0"/>
                    </a:schemeClr>
                  </a:gs>
                  <a:gs pos="100000">
                    <a:schemeClr val="accent1"/>
                  </a:gs>
                </a:gsLst>
                <a:lin ang="8100000" scaled="1"/>
                <a:tileRect/>
              </a:gradFill>
            </a:ln>
            <a:effectLst/>
            <a:scene3d>
              <a:camera prst="isometricTopUp">
                <a:rot lat="19015212" lon="17445209" rev="4529344"/>
              </a:camera>
              <a:lightRig rig="contrasting" dir="t">
                <a:rot lat="0" lon="0" rev="2400000"/>
              </a:lightRig>
            </a:scene3d>
            <a:sp3d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cxnSp>
        <p:nvCxnSpPr>
          <p:cNvPr id="19" name="直接箭头连接符 18"/>
          <p:cNvCxnSpPr>
            <a:cxnSpLocks/>
          </p:cNvCxnSpPr>
          <p:nvPr/>
        </p:nvCxnSpPr>
        <p:spPr>
          <a:xfrm>
            <a:off x="3735413" y="5103954"/>
            <a:ext cx="4417442" cy="1185944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1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86947" y="527895"/>
            <a:ext cx="61377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>
                <a:latin typeface="Bebas Neue" panose="020B0606020202050201" pitchFamily="34" charset="0"/>
              </a:rPr>
              <a:t>Why Bip300</a:t>
            </a:r>
            <a:endParaRPr lang="zh-CN" altLang="en-US" sz="4800" dirty="0">
              <a:latin typeface="Bebas Neue" panose="020B0606020202050201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0112" y="1254666"/>
            <a:ext cx="428625" cy="34350"/>
          </a:xfrm>
          <a:prstGeom prst="rect">
            <a:avLst/>
          </a:prstGeom>
          <a:solidFill>
            <a:srgbClr val="D01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3735413" y="2044837"/>
            <a:ext cx="0" cy="3059117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1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/>
          <p:cNvSpPr txBox="1"/>
          <p:nvPr/>
        </p:nvSpPr>
        <p:spPr>
          <a:xfrm>
            <a:off x="2928566" y="1787933"/>
            <a:ext cx="1170434" cy="260071"/>
          </a:xfrm>
          <a:prstGeom prst="rect">
            <a:avLst/>
          </a:prstGeom>
          <a:noFill/>
          <a:effectLst/>
          <a:scene3d>
            <a:camera prst="isometricRightUp">
              <a:rot lat="600000" lon="19200000" rev="0"/>
            </a:camera>
            <a:lightRig rig="threePt" dir="t"/>
          </a:scene3d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 algn="ctr">
              <a:buFont typeface="Arial" panose="020B0604020202020204" pitchFamily="34" charset="0"/>
              <a:buNone/>
            </a:pPr>
            <a:r>
              <a:rPr lang="en-US" sz="1200" b="1">
                <a:solidFill>
                  <a:schemeClr val="tx1">
                    <a:lumMod val="85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Poppins" panose="02000000000000000000" pitchFamily="2" charset="0"/>
                <a:ea typeface="+mn-ea"/>
                <a:cs typeface="Poppins" panose="02000000000000000000" pitchFamily="2" charset="0"/>
              </a:rPr>
              <a:t>Extensibility</a:t>
            </a:r>
            <a:endParaRPr lang="en-US" sz="1200" b="1" dirty="0">
              <a:solidFill>
                <a:schemeClr val="tx1">
                  <a:lumMod val="85000"/>
                </a:schemeClr>
              </a:solidFill>
              <a:effectLst>
                <a:reflection blurRad="6350" stA="50000" endA="300" endPos="50000" dist="60007" dir="5400000" sy="-100000" algn="bl" rotWithShape="0"/>
              </a:effectLst>
              <a:latin typeface="Poppins" panose="02000000000000000000" pitchFamily="2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48" name="Title 1"/>
          <p:cNvSpPr txBox="1"/>
          <p:nvPr/>
        </p:nvSpPr>
        <p:spPr>
          <a:xfrm>
            <a:off x="8011153" y="3473372"/>
            <a:ext cx="2058988" cy="260071"/>
          </a:xfrm>
          <a:prstGeom prst="rect">
            <a:avLst/>
          </a:prstGeom>
          <a:noFill/>
          <a:effectLst/>
          <a:scene3d>
            <a:camera prst="isometricRightUp">
              <a:rot lat="1200000" lon="19200000" rev="0"/>
            </a:camera>
            <a:lightRig rig="threePt" dir="t"/>
          </a:scene3d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228600" indent="-228600" algn="ctr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1200" b="1">
                <a:solidFill>
                  <a:schemeClr val="tx1">
                    <a:lumMod val="85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Poppins" panose="02000000000000000000" pitchFamily="2" charset="0"/>
                <a:cs typeface="Poppins" panose="02000000000000000000" pitchFamily="2" charset="0"/>
              </a:defRPr>
            </a:lvl1pPr>
          </a:lstStyle>
          <a:p>
            <a:r>
              <a:rPr lang="en-US" dirty="0"/>
              <a:t>Privacy</a:t>
            </a:r>
          </a:p>
        </p:txBody>
      </p:sp>
      <p:sp>
        <p:nvSpPr>
          <p:cNvPr id="49" name="Title 1"/>
          <p:cNvSpPr txBox="1"/>
          <p:nvPr/>
        </p:nvSpPr>
        <p:spPr>
          <a:xfrm>
            <a:off x="6567680" y="5877426"/>
            <a:ext cx="2058988" cy="260071"/>
          </a:xfrm>
          <a:prstGeom prst="rect">
            <a:avLst/>
          </a:prstGeom>
          <a:noFill/>
          <a:effectLst/>
          <a:scene3d>
            <a:camera prst="isometricLeftDown">
              <a:rot lat="1200000" lon="2400000" rev="0"/>
            </a:camera>
            <a:lightRig rig="threePt" dir="t"/>
          </a:scene3d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 algn="ctr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tx1">
                    <a:lumMod val="85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Poppins" panose="02000000000000000000" pitchFamily="2" charset="0"/>
                <a:ea typeface="+mn-ea"/>
                <a:cs typeface="Poppins" panose="02000000000000000000" pitchFamily="2" charset="0"/>
              </a:rPr>
              <a:t>Centralization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4301506" y="3951514"/>
            <a:ext cx="1200023" cy="1141465"/>
            <a:chOff x="4056261" y="2847099"/>
            <a:chExt cx="1200023" cy="1141465"/>
          </a:xfrm>
        </p:grpSpPr>
        <p:grpSp>
          <p:nvGrpSpPr>
            <p:cNvPr id="12" name="组合 11"/>
            <p:cNvGrpSpPr/>
            <p:nvPr/>
          </p:nvGrpSpPr>
          <p:grpSpPr>
            <a:xfrm>
              <a:off x="4056261" y="3145144"/>
              <a:ext cx="1154768" cy="843420"/>
              <a:chOff x="6374370" y="3519084"/>
              <a:chExt cx="2181978" cy="1593672"/>
            </a:xfrm>
          </p:grpSpPr>
          <p:sp>
            <p:nvSpPr>
              <p:cNvPr id="13" name="interior_Top_Lid"/>
              <p:cNvSpPr/>
              <p:nvPr/>
            </p:nvSpPr>
            <p:spPr bwMode="auto">
              <a:xfrm>
                <a:off x="6539994" y="3519084"/>
                <a:ext cx="1840324" cy="471627"/>
              </a:xfrm>
              <a:custGeom>
                <a:avLst/>
                <a:gdLst/>
                <a:ahLst/>
                <a:cxnLst>
                  <a:cxn ang="0">
                    <a:pos x="2630" y="338"/>
                  </a:cxn>
                  <a:cxn ang="0">
                    <a:pos x="1315" y="0"/>
                  </a:cxn>
                  <a:cxn ang="0">
                    <a:pos x="0" y="338"/>
                  </a:cxn>
                  <a:cxn ang="0">
                    <a:pos x="1315" y="674"/>
                  </a:cxn>
                  <a:cxn ang="0">
                    <a:pos x="2630" y="338"/>
                  </a:cxn>
                </a:cxnLst>
                <a:rect l="0" t="0" r="r" b="b"/>
                <a:pathLst>
                  <a:path w="2630" h="674">
                    <a:moveTo>
                      <a:pt x="2630" y="338"/>
                    </a:moveTo>
                    <a:lnTo>
                      <a:pt x="1315" y="0"/>
                    </a:lnTo>
                    <a:lnTo>
                      <a:pt x="0" y="338"/>
                    </a:lnTo>
                    <a:lnTo>
                      <a:pt x="1315" y="674"/>
                    </a:lnTo>
                    <a:lnTo>
                      <a:pt x="2630" y="338"/>
                    </a:lnTo>
                    <a:close/>
                  </a:path>
                </a:pathLst>
              </a:custGeom>
              <a:gradFill flip="none" rotWithShape="1">
                <a:gsLst>
                  <a:gs pos="56000">
                    <a:schemeClr val="accent2">
                      <a:lumMod val="40000"/>
                      <a:lumOff val="60000"/>
                      <a:alpha val="8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rgbClr val="FBBB46">
                      <a:alpha val="51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平行四边形 14"/>
              <p:cNvSpPr/>
              <p:nvPr/>
            </p:nvSpPr>
            <p:spPr>
              <a:xfrm rot="20726779">
                <a:off x="7286917" y="3904284"/>
                <a:ext cx="1269431" cy="1208472"/>
              </a:xfrm>
              <a:prstGeom prst="parallelogram">
                <a:avLst>
                  <a:gd name="adj" fmla="val 26586"/>
                </a:avLst>
              </a:prstGeom>
              <a:gradFill flip="none" rotWithShape="1">
                <a:gsLst>
                  <a:gs pos="56000">
                    <a:schemeClr val="accent2">
                      <a:lumMod val="40000"/>
                      <a:lumOff val="60000"/>
                      <a:alpha val="8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rgbClr val="FBBB46">
                      <a:alpha val="51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/>
            </p:nvSpPr>
            <p:spPr>
              <a:xfrm rot="873221" flipH="1">
                <a:off x="6374370" y="3894716"/>
                <a:ext cx="1269431" cy="1208473"/>
              </a:xfrm>
              <a:prstGeom prst="parallelogram">
                <a:avLst>
                  <a:gd name="adj" fmla="val 26586"/>
                </a:avLst>
              </a:prstGeom>
              <a:gradFill flip="none" rotWithShape="1">
                <a:gsLst>
                  <a:gs pos="56000">
                    <a:schemeClr val="accent2">
                      <a:lumMod val="40000"/>
                      <a:lumOff val="60000"/>
                      <a:alpha val="8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rgbClr val="FBBB46">
                      <a:alpha val="51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UX_Top_Lid"/>
            <p:cNvSpPr/>
            <p:nvPr/>
          </p:nvSpPr>
          <p:spPr bwMode="auto">
            <a:xfrm>
              <a:off x="4177252" y="3075416"/>
              <a:ext cx="920936" cy="238142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BBB46"/>
                </a:gs>
                <a:gs pos="50000">
                  <a:schemeClr val="accent2">
                    <a:lumMod val="40000"/>
                    <a:lumOff val="60000"/>
                  </a:schemeClr>
                </a:gs>
                <a:gs pos="99000">
                  <a:srgbClr val="FBBB46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266130" y="2847099"/>
              <a:ext cx="990154" cy="46166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400000" rev="0"/>
                </a:camera>
                <a:lightRig rig="threePt" dir="t"/>
              </a:scene3d>
              <a:sp3d extrusionH="38100">
                <a:bevelB w="38100" h="38100"/>
                <a:extrusionClr>
                  <a:schemeClr val="accent4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r>
                <a:rPr lang="en-US" altLang="zh-CN" sz="1200" b="1" dirty="0">
                  <a:effectLst>
                    <a:reflection blurRad="6350" stA="60000" endA="900" endPos="60000" dist="29997" dir="5400000" sy="-100000" algn="bl" rotWithShape="0"/>
                  </a:effectLst>
                  <a:latin typeface="Poppins" panose="02000000000000000000" pitchFamily="2" charset="0"/>
                  <a:ea typeface="+mn-ea"/>
                  <a:cs typeface="Poppins" panose="02000000000000000000" pitchFamily="2" charset="0"/>
                </a:rPr>
                <a:t>300 kb Bitcoin</a:t>
              </a:r>
            </a:p>
          </p:txBody>
        </p:sp>
        <p:pic>
          <p:nvPicPr>
            <p:cNvPr id="24" name="图形 23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87618" y="3546922"/>
              <a:ext cx="209099" cy="262851"/>
            </a:xfrm>
            <a:prstGeom prst="rect">
              <a:avLst/>
            </a:prstGeom>
            <a:scene3d>
              <a:camera prst="isometricLeftDown">
                <a:rot lat="600000" lon="2700000" rev="0"/>
              </a:camera>
              <a:lightRig rig="threePt" dir="t"/>
            </a:scene3d>
          </p:spPr>
        </p:pic>
      </p:grpSp>
      <p:sp>
        <p:nvSpPr>
          <p:cNvPr id="3" name="top back behind"/>
          <p:cNvSpPr/>
          <p:nvPr/>
        </p:nvSpPr>
        <p:spPr bwMode="auto">
          <a:xfrm>
            <a:off x="4984582" y="4108312"/>
            <a:ext cx="1310149" cy="1142474"/>
          </a:xfrm>
          <a:custGeom>
            <a:avLst/>
            <a:gdLst/>
            <a:ahLst/>
            <a:cxnLst>
              <a:cxn ang="0">
                <a:pos x="3016" y="2630"/>
              </a:cxn>
              <a:cxn ang="0">
                <a:pos x="1508" y="2245"/>
              </a:cxn>
              <a:cxn ang="0">
                <a:pos x="0" y="2630"/>
              </a:cxn>
              <a:cxn ang="0">
                <a:pos x="0" y="386"/>
              </a:cxn>
              <a:cxn ang="0">
                <a:pos x="1508" y="0"/>
              </a:cxn>
              <a:cxn ang="0">
                <a:pos x="3016" y="386"/>
              </a:cxn>
              <a:cxn ang="0">
                <a:pos x="3016" y="2630"/>
              </a:cxn>
            </a:cxnLst>
            <a:rect l="0" t="0" r="r" b="b"/>
            <a:pathLst>
              <a:path w="3016" h="2630">
                <a:moveTo>
                  <a:pt x="3016" y="2630"/>
                </a:moveTo>
                <a:lnTo>
                  <a:pt x="1508" y="2245"/>
                </a:lnTo>
                <a:lnTo>
                  <a:pt x="0" y="2630"/>
                </a:lnTo>
                <a:lnTo>
                  <a:pt x="0" y="386"/>
                </a:lnTo>
                <a:lnTo>
                  <a:pt x="1508" y="0"/>
                </a:lnTo>
                <a:lnTo>
                  <a:pt x="3016" y="386"/>
                </a:lnTo>
                <a:lnTo>
                  <a:pt x="3016" y="2630"/>
                </a:lnTo>
                <a:close/>
              </a:path>
            </a:pathLst>
          </a:custGeom>
          <a:solidFill>
            <a:schemeClr val="accent2">
              <a:alpha val="33000"/>
            </a:schemeClr>
          </a:solidFill>
          <a:ln w="9525">
            <a:gradFill>
              <a:gsLst>
                <a:gs pos="0">
                  <a:schemeClr val="accent4">
                    <a:lumMod val="50000"/>
                  </a:schemeClr>
                </a:gs>
                <a:gs pos="28000">
                  <a:schemeClr val="tx1">
                    <a:lumMod val="95000"/>
                  </a:schemeClr>
                </a:gs>
                <a:gs pos="100000">
                  <a:srgbClr val="FBBB46">
                    <a:alpha val="0"/>
                  </a:srgbClr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Web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930659" y="4236377"/>
            <a:ext cx="1394791" cy="1018728"/>
            <a:chOff x="6374370" y="3519086"/>
            <a:chExt cx="2181976" cy="1593672"/>
          </a:xfrm>
        </p:grpSpPr>
        <p:sp>
          <p:nvSpPr>
            <p:cNvPr id="25" name="interior_Top_Lid"/>
            <p:cNvSpPr/>
            <p:nvPr/>
          </p:nvSpPr>
          <p:spPr bwMode="auto">
            <a:xfrm>
              <a:off x="6539993" y="3519086"/>
              <a:ext cx="1840323" cy="471627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4"/>
                </a:cxn>
                <a:cxn ang="0">
                  <a:pos x="2630" y="338"/>
                </a:cxn>
              </a:cxnLst>
              <a:rect l="0" t="0" r="r" b="b"/>
              <a:pathLst>
                <a:path w="2630" h="674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4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26" name="平行四边形 25"/>
            <p:cNvSpPr/>
            <p:nvPr/>
          </p:nvSpPr>
          <p:spPr>
            <a:xfrm rot="20726779">
              <a:off x="7286915" y="3904285"/>
              <a:ext cx="1269431" cy="1208473"/>
            </a:xfrm>
            <a:prstGeom prst="parallelogram">
              <a:avLst>
                <a:gd name="adj" fmla="val 26586"/>
              </a:avLst>
            </a:prstGeom>
            <a:gradFill>
              <a:gsLst>
                <a:gs pos="0">
                  <a:srgbClr val="FBBB46">
                    <a:alpha val="68000"/>
                  </a:srgbClr>
                </a:gs>
                <a:gs pos="57000">
                  <a:schemeClr val="accent6">
                    <a:lumMod val="60000"/>
                    <a:lumOff val="40000"/>
                    <a:alpha val="55000"/>
                  </a:schemeClr>
                </a:gs>
                <a:gs pos="100000">
                  <a:srgbClr val="FBBB46">
                    <a:alpha val="51000"/>
                  </a:srgbClr>
                </a:gs>
              </a:gsLst>
              <a:lin ang="21594000" scaled="0"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7" name="平行四边形 26"/>
            <p:cNvSpPr/>
            <p:nvPr/>
          </p:nvSpPr>
          <p:spPr>
            <a:xfrm rot="873221" flipH="1">
              <a:off x="6374370" y="3894716"/>
              <a:ext cx="1269431" cy="1208473"/>
            </a:xfrm>
            <a:prstGeom prst="parallelogram">
              <a:avLst>
                <a:gd name="adj" fmla="val 26586"/>
              </a:avLst>
            </a:prstGeom>
            <a:gradFill>
              <a:gsLst>
                <a:gs pos="0">
                  <a:srgbClr val="FBBB46">
                    <a:alpha val="68000"/>
                  </a:srgbClr>
                </a:gs>
                <a:gs pos="57000">
                  <a:schemeClr val="accent6">
                    <a:lumMod val="60000"/>
                    <a:lumOff val="40000"/>
                    <a:alpha val="55000"/>
                  </a:schemeClr>
                </a:gs>
                <a:gs pos="100000">
                  <a:srgbClr val="FBBB46">
                    <a:alpha val="51000"/>
                  </a:srgbClr>
                </a:gs>
              </a:gsLst>
              <a:lin ang="21594000" scaled="0"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7" name="UX_Top_Lid"/>
          <p:cNvSpPr/>
          <p:nvPr/>
        </p:nvSpPr>
        <p:spPr bwMode="auto">
          <a:xfrm>
            <a:off x="5107759" y="4183672"/>
            <a:ext cx="1045499" cy="267537"/>
          </a:xfrm>
          <a:custGeom>
            <a:avLst/>
            <a:gdLst/>
            <a:ahLst/>
            <a:cxnLst>
              <a:cxn ang="0">
                <a:pos x="2630" y="338"/>
              </a:cxn>
              <a:cxn ang="0">
                <a:pos x="1315" y="0"/>
              </a:cxn>
              <a:cxn ang="0">
                <a:pos x="0" y="338"/>
              </a:cxn>
              <a:cxn ang="0">
                <a:pos x="1315" y="673"/>
              </a:cxn>
              <a:cxn ang="0">
                <a:pos x="2630" y="338"/>
              </a:cxn>
            </a:cxnLst>
            <a:rect l="0" t="0" r="r" b="b"/>
            <a:pathLst>
              <a:path w="2630" h="673">
                <a:moveTo>
                  <a:pt x="2630" y="338"/>
                </a:moveTo>
                <a:lnTo>
                  <a:pt x="1315" y="0"/>
                </a:lnTo>
                <a:lnTo>
                  <a:pt x="0" y="338"/>
                </a:lnTo>
                <a:lnTo>
                  <a:pt x="1315" y="673"/>
                </a:lnTo>
                <a:lnTo>
                  <a:pt x="2630" y="33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50000">
                <a:schemeClr val="accent2"/>
              </a:gs>
              <a:gs pos="99000">
                <a:schemeClr val="accent4"/>
              </a:gs>
            </a:gsLst>
            <a:lin ang="5400000" scaled="1"/>
            <a:tileRect/>
          </a:gradFill>
          <a:ln w="9525">
            <a:gradFill>
              <a:gsLst>
                <a:gs pos="0">
                  <a:srgbClr val="FFFFFF">
                    <a:lumMod val="50000"/>
                  </a:srgbClr>
                </a:gs>
                <a:gs pos="50000">
                  <a:srgbClr val="FFFFFF">
                    <a:lumMod val="95000"/>
                  </a:srgbClr>
                </a:gs>
                <a:gs pos="100000">
                  <a:srgbClr val="FFFFFF"/>
                </a:gs>
              </a:gsLst>
              <a:lin ang="5400000" scaled="0"/>
            </a:gradFill>
            <a:round/>
          </a:ln>
          <a:effectLst>
            <a:outerShdw blurRad="254000" dist="368300" dir="5400000" sx="87000" sy="87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Web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67341" y="4022987"/>
            <a:ext cx="729394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LeftDown">
                <a:rot lat="1200000" lon="2400000" rev="0"/>
              </a:camera>
              <a:lightRig rig="threePt" dir="t"/>
            </a:scene3d>
            <a:sp3d extrusionH="38100">
              <a:bevelB w="38100" h="38100"/>
              <a:extrusionClr>
                <a:schemeClr val="accent4"/>
              </a:extrusionClr>
              <a:contourClr>
                <a:schemeClr val="tx1">
                  <a:lumMod val="95000"/>
                </a:schemeClr>
              </a:contourClr>
            </a:sp3d>
          </a:bodyPr>
          <a:lstStyle/>
          <a:p>
            <a:pPr algn="ctr"/>
            <a:r>
              <a:rPr lang="en-US" altLang="zh-CN" sz="2000" b="1" dirty="0">
                <a:effectLst>
                  <a:reflection blurRad="6350" stA="60000" endA="900" endPos="60000" dist="29997" dir="5400000" sy="-100000" algn="bl" rotWithShape="0"/>
                </a:effectLst>
                <a:latin typeface="Poppins" panose="02000000000000000000" pitchFamily="2" charset="0"/>
                <a:ea typeface="+mn-ea"/>
                <a:cs typeface="Poppins" panose="02000000000000000000" pitchFamily="2" charset="0"/>
              </a:rPr>
              <a:t>BTC</a:t>
            </a:r>
            <a:endParaRPr lang="zh-CN" altLang="en-US" sz="2000" dirty="0"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9" name="case_front"/>
          <p:cNvSpPr/>
          <p:nvPr/>
        </p:nvSpPr>
        <p:spPr bwMode="auto">
          <a:xfrm rot="10800000">
            <a:off x="4984372" y="4282002"/>
            <a:ext cx="1310149" cy="1142474"/>
          </a:xfrm>
          <a:custGeom>
            <a:avLst/>
            <a:gdLst/>
            <a:ahLst/>
            <a:cxnLst>
              <a:cxn ang="0">
                <a:pos x="3016" y="2630"/>
              </a:cxn>
              <a:cxn ang="0">
                <a:pos x="1508" y="2245"/>
              </a:cxn>
              <a:cxn ang="0">
                <a:pos x="0" y="2630"/>
              </a:cxn>
              <a:cxn ang="0">
                <a:pos x="0" y="386"/>
              </a:cxn>
              <a:cxn ang="0">
                <a:pos x="1508" y="0"/>
              </a:cxn>
              <a:cxn ang="0">
                <a:pos x="3016" y="386"/>
              </a:cxn>
              <a:cxn ang="0">
                <a:pos x="3016" y="2630"/>
              </a:cxn>
            </a:cxnLst>
            <a:rect l="0" t="0" r="r" b="b"/>
            <a:pathLst>
              <a:path w="3016" h="2630">
                <a:moveTo>
                  <a:pt x="3016" y="2630"/>
                </a:moveTo>
                <a:lnTo>
                  <a:pt x="1508" y="2245"/>
                </a:lnTo>
                <a:lnTo>
                  <a:pt x="0" y="2630"/>
                </a:lnTo>
                <a:lnTo>
                  <a:pt x="0" y="386"/>
                </a:lnTo>
                <a:lnTo>
                  <a:pt x="1508" y="0"/>
                </a:lnTo>
                <a:lnTo>
                  <a:pt x="3016" y="386"/>
                </a:lnTo>
                <a:lnTo>
                  <a:pt x="3016" y="263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36000"/>
                </a:schemeClr>
              </a:gs>
              <a:gs pos="12000">
                <a:schemeClr val="accent4">
                  <a:alpha val="0"/>
                </a:schemeClr>
              </a:gs>
              <a:gs pos="46000">
                <a:srgbClr val="FBBB46">
                  <a:alpha val="0"/>
                </a:srgbClr>
              </a:gs>
              <a:gs pos="50000">
                <a:schemeClr val="tx1">
                  <a:alpha val="40000"/>
                </a:schemeClr>
              </a:gs>
              <a:gs pos="54000">
                <a:srgbClr val="FFC000">
                  <a:alpha val="0"/>
                </a:srgbClr>
              </a:gs>
              <a:gs pos="88000">
                <a:srgbClr val="FBBB46">
                  <a:alpha val="0"/>
                </a:srgbClr>
              </a:gs>
              <a:gs pos="100000">
                <a:schemeClr val="accent4">
                  <a:alpha val="36000"/>
                </a:schemeClr>
              </a:gs>
            </a:gsLst>
            <a:lin ang="21594000" scaled="0"/>
            <a:tileRect/>
          </a:gradFill>
          <a:ln w="9525">
            <a:solidFill>
              <a:schemeClr val="accent4">
                <a:alpha val="72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Web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002906" y="4539897"/>
            <a:ext cx="649767" cy="649768"/>
            <a:chOff x="7600148" y="1928972"/>
            <a:chExt cx="403678" cy="403678"/>
          </a:xfrm>
          <a:scene3d>
            <a:camera prst="isometricLeftDown">
              <a:rot lat="600000" lon="2700000" rev="0"/>
            </a:camera>
            <a:lightRig rig="threePt" dir="t"/>
          </a:scene3d>
        </p:grpSpPr>
        <p:sp>
          <p:nvSpPr>
            <p:cNvPr id="11" name="椭圆 10"/>
            <p:cNvSpPr/>
            <p:nvPr/>
          </p:nvSpPr>
          <p:spPr>
            <a:xfrm>
              <a:off x="7600148" y="1928972"/>
              <a:ext cx="403678" cy="40367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177800">
                <a:bevelT w="0"/>
                <a:bevelB w="6350"/>
              </a:sp3d>
            </a:bodyPr>
            <a:lstStyle/>
            <a:p>
              <a:pPr algn="ctr"/>
              <a:endParaRPr lang="zh-CN" altLang="en-US" sz="1600"/>
            </a:p>
          </p:txBody>
        </p:sp>
        <p:pic>
          <p:nvPicPr>
            <p:cNvPr id="14" name="图形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718504" y="2047335"/>
              <a:ext cx="166951" cy="166951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74A5395-7501-774D-A911-1801AA2A6DC4}"/>
              </a:ext>
            </a:extLst>
          </p:cNvPr>
          <p:cNvGrpSpPr/>
          <p:nvPr/>
        </p:nvGrpSpPr>
        <p:grpSpPr>
          <a:xfrm>
            <a:off x="5630589" y="2482041"/>
            <a:ext cx="1555626" cy="1078423"/>
            <a:chOff x="4595223" y="2157821"/>
            <a:chExt cx="1555626" cy="1078423"/>
          </a:xfrm>
        </p:grpSpPr>
        <p:sp>
          <p:nvSpPr>
            <p:cNvPr id="146" name="平行四边形 145"/>
            <p:cNvSpPr/>
            <p:nvPr/>
          </p:nvSpPr>
          <p:spPr>
            <a:xfrm rot="20726779">
              <a:off x="5479028" y="2596684"/>
              <a:ext cx="671821" cy="639560"/>
            </a:xfrm>
            <a:prstGeom prst="parallelogram">
              <a:avLst>
                <a:gd name="adj" fmla="val 25588"/>
              </a:avLst>
            </a:prstGeom>
            <a:gradFill flip="none" rotWithShape="1">
              <a:gsLst>
                <a:gs pos="56000">
                  <a:srgbClr val="AB7FD6">
                    <a:alpha val="87000"/>
                    <a:lumMod val="86000"/>
                  </a:srgbClr>
                </a:gs>
                <a:gs pos="0">
                  <a:srgbClr val="FFD8FF">
                    <a:alpha val="22000"/>
                  </a:srgbClr>
                </a:gs>
                <a:gs pos="100000">
                  <a:srgbClr val="FFD8FF">
                    <a:alpha val="4800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7" name="平行四边形 146"/>
            <p:cNvSpPr/>
            <p:nvPr/>
          </p:nvSpPr>
          <p:spPr>
            <a:xfrm rot="873221" flipH="1">
              <a:off x="4595223" y="2543635"/>
              <a:ext cx="1063819" cy="639561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AB7FD6">
                    <a:alpha val="87000"/>
                    <a:lumMod val="86000"/>
                  </a:srgbClr>
                </a:gs>
                <a:gs pos="0">
                  <a:srgbClr val="FFD8FF">
                    <a:alpha val="22000"/>
                  </a:srgbClr>
                </a:gs>
                <a:gs pos="100000">
                  <a:srgbClr val="FFD8FF">
                    <a:alpha val="4800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0" name="平行四边形 149"/>
            <p:cNvSpPr/>
            <p:nvPr/>
          </p:nvSpPr>
          <p:spPr>
            <a:xfrm rot="860404">
              <a:off x="4726961" y="2352750"/>
              <a:ext cx="1323541" cy="237488"/>
            </a:xfrm>
            <a:prstGeom prst="parallelogram">
              <a:avLst>
                <a:gd name="adj" fmla="val 180379"/>
              </a:avLst>
            </a:prstGeom>
            <a:gradFill flip="none" rotWithShape="1">
              <a:gsLst>
                <a:gs pos="56000">
                  <a:srgbClr val="6D41A0"/>
                </a:gs>
                <a:gs pos="0">
                  <a:srgbClr val="FFD8FF"/>
                </a:gs>
                <a:gs pos="100000">
                  <a:srgbClr val="AB7FD6"/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1" name="平行四边形 150"/>
            <p:cNvSpPr/>
            <p:nvPr/>
          </p:nvSpPr>
          <p:spPr>
            <a:xfrm rot="860404">
              <a:off x="4722293" y="2302987"/>
              <a:ext cx="1266049" cy="213599"/>
            </a:xfrm>
            <a:prstGeom prst="parallelogram">
              <a:avLst>
                <a:gd name="adj" fmla="val 180379"/>
              </a:avLst>
            </a:prstGeom>
            <a:gradFill flip="none" rotWithShape="1">
              <a:gsLst>
                <a:gs pos="56000">
                  <a:srgbClr val="AB7FD6">
                    <a:lumMod val="86000"/>
                    <a:alpha val="81000"/>
                  </a:srgbClr>
                </a:gs>
                <a:gs pos="0">
                  <a:srgbClr val="FFD8FF"/>
                </a:gs>
                <a:gs pos="100000">
                  <a:srgbClr val="FFD8FF">
                    <a:alpha val="6500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4970404" y="2157821"/>
              <a:ext cx="727830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10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9900FF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r>
                <a:rPr lang="en-US" altLang="zh-CN" sz="2000" b="1" dirty="0">
                  <a:effectLst>
                    <a:reflection blurRad="6350" stA="60000" endA="900" endPos="60000" dist="29997" dir="5400000" sy="-100000" algn="bl" rotWithShape="0"/>
                  </a:effectLst>
                  <a:latin typeface="Poppins" panose="02000000000000000000" pitchFamily="2" charset="0"/>
                  <a:ea typeface="+mn-ea"/>
                  <a:cs typeface="Poppins" panose="02000000000000000000" pitchFamily="2" charset="0"/>
                </a:rPr>
                <a:t>ETH</a:t>
              </a: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4820358" y="2586403"/>
              <a:ext cx="546096" cy="546096"/>
              <a:chOff x="10004950" y="1928972"/>
              <a:chExt cx="403678" cy="403678"/>
            </a:xfrm>
            <a:scene3d>
              <a:camera prst="isometricLeftDown">
                <a:rot lat="1200000" lon="2700000" rev="0"/>
              </a:camera>
              <a:lightRig rig="threePt" dir="t"/>
            </a:scene3d>
          </p:grpSpPr>
          <p:sp>
            <p:nvSpPr>
              <p:cNvPr id="202" name="椭圆 201"/>
              <p:cNvSpPr/>
              <p:nvPr/>
            </p:nvSpPr>
            <p:spPr>
              <a:xfrm>
                <a:off x="10004950" y="1928972"/>
                <a:ext cx="403678" cy="403678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03" name="图形 202"/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130749" y="2007977"/>
                <a:ext cx="152080" cy="245668"/>
              </a:xfrm>
              <a:prstGeom prst="rect">
                <a:avLst/>
              </a:prstGeom>
            </p:spPr>
          </p:pic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1B2F6783-C475-B241-93B4-071A84EF9AC9}"/>
              </a:ext>
            </a:extLst>
          </p:cNvPr>
          <p:cNvGrpSpPr/>
          <p:nvPr/>
        </p:nvGrpSpPr>
        <p:grpSpPr>
          <a:xfrm>
            <a:off x="8945290" y="3710602"/>
            <a:ext cx="727558" cy="671634"/>
            <a:chOff x="8175873" y="3388619"/>
            <a:chExt cx="727558" cy="671634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E7DDE77C-F972-9341-A449-73A7D473F336}"/>
                </a:ext>
              </a:extLst>
            </p:cNvPr>
            <p:cNvGrpSpPr/>
            <p:nvPr/>
          </p:nvGrpSpPr>
          <p:grpSpPr>
            <a:xfrm>
              <a:off x="8175873" y="3528859"/>
              <a:ext cx="727558" cy="531394"/>
              <a:chOff x="8175873" y="3528859"/>
              <a:chExt cx="727558" cy="531394"/>
            </a:xfrm>
          </p:grpSpPr>
          <p:sp>
            <p:nvSpPr>
              <p:cNvPr id="38" name="interior_Top_Lid">
                <a:extLst>
                  <a:ext uri="{FF2B5EF4-FFF2-40B4-BE49-F238E27FC236}">
                    <a16:creationId xmlns:a16="http://schemas.microsoft.com/office/drawing/2014/main" id="{72663165-C264-6DF4-718D-4D26F8E66A6F}"/>
                  </a:ext>
                </a:extLst>
              </p:cNvPr>
              <p:cNvSpPr/>
              <p:nvPr/>
            </p:nvSpPr>
            <p:spPr bwMode="auto">
              <a:xfrm>
                <a:off x="8231099" y="3528859"/>
                <a:ext cx="613637" cy="157259"/>
              </a:xfrm>
              <a:custGeom>
                <a:avLst/>
                <a:gdLst/>
                <a:ahLst/>
                <a:cxnLst>
                  <a:cxn ang="0">
                    <a:pos x="2630" y="338"/>
                  </a:cxn>
                  <a:cxn ang="0">
                    <a:pos x="1315" y="0"/>
                  </a:cxn>
                  <a:cxn ang="0">
                    <a:pos x="0" y="338"/>
                  </a:cxn>
                  <a:cxn ang="0">
                    <a:pos x="1315" y="674"/>
                  </a:cxn>
                  <a:cxn ang="0">
                    <a:pos x="2630" y="338"/>
                  </a:cxn>
                </a:cxnLst>
                <a:rect l="0" t="0" r="r" b="b"/>
                <a:pathLst>
                  <a:path w="2630" h="674">
                    <a:moveTo>
                      <a:pt x="2630" y="338"/>
                    </a:moveTo>
                    <a:lnTo>
                      <a:pt x="1315" y="0"/>
                    </a:lnTo>
                    <a:lnTo>
                      <a:pt x="0" y="338"/>
                    </a:lnTo>
                    <a:lnTo>
                      <a:pt x="1315" y="674"/>
                    </a:lnTo>
                    <a:lnTo>
                      <a:pt x="2630" y="338"/>
                    </a:lnTo>
                    <a:close/>
                  </a:path>
                </a:pathLst>
              </a:custGeom>
              <a:gradFill flip="none" rotWithShape="1">
                <a:gsLst>
                  <a:gs pos="56000">
                    <a:schemeClr val="tx1">
                      <a:lumMod val="75000"/>
                      <a:alpha val="65000"/>
                    </a:schemeClr>
                  </a:gs>
                  <a:gs pos="0">
                    <a:schemeClr val="tx1"/>
                  </a:gs>
                  <a:gs pos="100000">
                    <a:schemeClr val="tx1">
                      <a:lumMod val="65000"/>
                      <a:alpha val="36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平行四边形 38">
                <a:extLst>
                  <a:ext uri="{FF2B5EF4-FFF2-40B4-BE49-F238E27FC236}">
                    <a16:creationId xmlns:a16="http://schemas.microsoft.com/office/drawing/2014/main" id="{A2E97644-A672-FC1A-2043-512393833625}"/>
                  </a:ext>
                </a:extLst>
              </p:cNvPr>
              <p:cNvSpPr/>
              <p:nvPr/>
            </p:nvSpPr>
            <p:spPr>
              <a:xfrm rot="20726779">
                <a:off x="8480152" y="3657300"/>
                <a:ext cx="423279" cy="402953"/>
              </a:xfrm>
              <a:prstGeom prst="parallelogram">
                <a:avLst>
                  <a:gd name="adj" fmla="val 26586"/>
                </a:avLst>
              </a:prstGeom>
              <a:gradFill flip="none" rotWithShape="1">
                <a:gsLst>
                  <a:gs pos="56000">
                    <a:schemeClr val="tx1">
                      <a:lumMod val="75000"/>
                      <a:alpha val="65000"/>
                    </a:schemeClr>
                  </a:gs>
                  <a:gs pos="0">
                    <a:schemeClr val="tx1"/>
                  </a:gs>
                  <a:gs pos="100000">
                    <a:schemeClr val="tx1">
                      <a:lumMod val="65000"/>
                      <a:alpha val="36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平行四边形 45">
                <a:extLst>
                  <a:ext uri="{FF2B5EF4-FFF2-40B4-BE49-F238E27FC236}">
                    <a16:creationId xmlns:a16="http://schemas.microsoft.com/office/drawing/2014/main" id="{1C9E4B6E-737B-2F8B-A875-5ED598F65FA8}"/>
                  </a:ext>
                </a:extLst>
              </p:cNvPr>
              <p:cNvSpPr/>
              <p:nvPr/>
            </p:nvSpPr>
            <p:spPr>
              <a:xfrm rot="873221" flipH="1">
                <a:off x="8175873" y="3654110"/>
                <a:ext cx="423279" cy="402953"/>
              </a:xfrm>
              <a:prstGeom prst="parallelogram">
                <a:avLst>
                  <a:gd name="adj" fmla="val 26586"/>
                </a:avLst>
              </a:prstGeom>
              <a:gradFill flip="none" rotWithShape="1">
                <a:gsLst>
                  <a:gs pos="56000">
                    <a:schemeClr val="tx1">
                      <a:lumMod val="75000"/>
                      <a:alpha val="65000"/>
                    </a:schemeClr>
                  </a:gs>
                  <a:gs pos="0">
                    <a:schemeClr val="tx1"/>
                  </a:gs>
                  <a:gs pos="100000">
                    <a:schemeClr val="tx1">
                      <a:lumMod val="65000"/>
                      <a:alpha val="36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13C3E8B-F704-A83A-7F62-58CD120FBCB4}"/>
                  </a:ext>
                </a:extLst>
              </p:cNvPr>
              <p:cNvSpPr/>
              <p:nvPr/>
            </p:nvSpPr>
            <p:spPr>
              <a:xfrm>
                <a:off x="8228237" y="3705529"/>
                <a:ext cx="318545" cy="318545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  <a:scene3d>
                <a:camera prst="isometricLeftDown">
                  <a:rot lat="600000" lon="27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177800">
                  <a:bevelT w="0"/>
                  <a:bevelB w="6350"/>
                </a:sp3d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6" name="图形 35">
                <a:extLst>
                  <a:ext uri="{FF2B5EF4-FFF2-40B4-BE49-F238E27FC236}">
                    <a16:creationId xmlns:a16="http://schemas.microsoft.com/office/drawing/2014/main" id="{5D5E5599-4A69-5E80-B070-974E9DD9F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287990" y="3807932"/>
                <a:ext cx="199040" cy="113738"/>
              </a:xfrm>
              <a:prstGeom prst="rect">
                <a:avLst/>
              </a:prstGeom>
              <a:scene3d>
                <a:camera prst="isometricLeftDown">
                  <a:rot lat="600000" lon="2700000" rev="0"/>
                </a:camera>
                <a:lightRig rig="threePt" dir="t"/>
              </a:scene3d>
            </p:spPr>
          </p:pic>
        </p:grpSp>
        <p:sp>
          <p:nvSpPr>
            <p:cNvPr id="98" name="UX_Top_Lid">
              <a:extLst>
                <a:ext uri="{FF2B5EF4-FFF2-40B4-BE49-F238E27FC236}">
                  <a16:creationId xmlns:a16="http://schemas.microsoft.com/office/drawing/2014/main" id="{2059A92F-0BD8-5F44-810D-4027AAC5B2D5}"/>
                </a:ext>
              </a:extLst>
            </p:cNvPr>
            <p:cNvSpPr/>
            <p:nvPr/>
          </p:nvSpPr>
          <p:spPr bwMode="auto">
            <a:xfrm>
              <a:off x="8247053" y="3491196"/>
              <a:ext cx="592335" cy="151575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</a:schemeClr>
                </a:gs>
                <a:gs pos="49000">
                  <a:schemeClr val="tx1">
                    <a:lumMod val="95000"/>
                  </a:schemeClr>
                </a:gs>
                <a:gs pos="98000">
                  <a:schemeClr val="tx1">
                    <a:lumMod val="75000"/>
                  </a:schemeClr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6000">
                      <a:srgbClr val="00FFFF"/>
                    </a:gs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AC7C08BA-392C-F249-89BA-F29636AF60CA}"/>
                </a:ext>
              </a:extLst>
            </p:cNvPr>
            <p:cNvSpPr txBox="1"/>
            <p:nvPr/>
          </p:nvSpPr>
          <p:spPr>
            <a:xfrm>
              <a:off x="8239241" y="3388619"/>
              <a:ext cx="540198" cy="2769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400000" rev="0"/>
                </a:camera>
                <a:lightRig rig="threePt" dir="t"/>
              </a:scene3d>
              <a:sp3d extrusionH="38100">
                <a:bevelB w="38100" h="38100"/>
                <a:extrusionClr>
                  <a:schemeClr val="tx1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r>
                <a:rPr lang="en-US" altLang="zh-CN" sz="1200" b="1" dirty="0">
                  <a:effectLst>
                    <a:reflection blurRad="6350" stA="60000" endA="900" endPos="60000" dist="29997" dir="5400000" sy="-100000" algn="bl" rotWithShape="0"/>
                  </a:effectLst>
                  <a:latin typeface="Poppins" panose="02000000000000000000" pitchFamily="2" charset="0"/>
                </a:rPr>
                <a:t>XMR</a:t>
              </a:r>
              <a:endParaRPr lang="zh-CN" altLang="en-US" sz="1200" dirty="0">
                <a:effectLst>
                  <a:reflection blurRad="6350" stA="60000" endA="900" endPos="60000" dist="29997" dir="5400000" sy="-100000" algn="bl" rotWithShape="0"/>
                </a:effectLst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F22C09B-6BAF-254C-B572-BF5C8D03AEFE}"/>
              </a:ext>
            </a:extLst>
          </p:cNvPr>
          <p:cNvGrpSpPr/>
          <p:nvPr/>
        </p:nvGrpSpPr>
        <p:grpSpPr>
          <a:xfrm>
            <a:off x="6701375" y="4957586"/>
            <a:ext cx="1447366" cy="894910"/>
            <a:chOff x="6867436" y="4175203"/>
            <a:chExt cx="1447366" cy="894910"/>
          </a:xfrm>
        </p:grpSpPr>
        <p:grpSp>
          <p:nvGrpSpPr>
            <p:cNvPr id="153" name="组合 152"/>
            <p:cNvGrpSpPr/>
            <p:nvPr/>
          </p:nvGrpSpPr>
          <p:grpSpPr>
            <a:xfrm>
              <a:off x="6867436" y="4175203"/>
              <a:ext cx="1447366" cy="894910"/>
              <a:chOff x="5447415" y="1840543"/>
              <a:chExt cx="1965999" cy="1215583"/>
            </a:xfrm>
          </p:grpSpPr>
          <p:sp>
            <p:nvSpPr>
              <p:cNvPr id="157" name="平行四边形 156"/>
              <p:cNvSpPr/>
              <p:nvPr/>
            </p:nvSpPr>
            <p:spPr>
              <a:xfrm rot="20726779">
                <a:off x="6741594" y="2416567"/>
                <a:ext cx="671820" cy="639559"/>
              </a:xfrm>
              <a:prstGeom prst="parallelogram">
                <a:avLst>
                  <a:gd name="adj" fmla="val 25588"/>
                </a:avLst>
              </a:prstGeom>
              <a:gradFill flip="none" rotWithShape="1">
                <a:gsLst>
                  <a:gs pos="56000">
                    <a:srgbClr val="92D050">
                      <a:alpha val="49000"/>
                    </a:srgbClr>
                  </a:gs>
                  <a:gs pos="0">
                    <a:schemeClr val="bg2">
                      <a:lumMod val="75000"/>
                    </a:schemeClr>
                  </a:gs>
                  <a:gs pos="100000">
                    <a:schemeClr val="tx2">
                      <a:lumMod val="25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平行四边形 158"/>
              <p:cNvSpPr/>
              <p:nvPr/>
            </p:nvSpPr>
            <p:spPr>
              <a:xfrm rot="873221" flipH="1">
                <a:off x="5447415" y="2314437"/>
                <a:ext cx="1484673" cy="639560"/>
              </a:xfrm>
              <a:prstGeom prst="parallelogram">
                <a:avLst>
                  <a:gd name="adj" fmla="val 26586"/>
                </a:avLst>
              </a:prstGeom>
              <a:gradFill flip="none" rotWithShape="1">
                <a:gsLst>
                  <a:gs pos="56000">
                    <a:srgbClr val="92D050">
                      <a:alpha val="49000"/>
                    </a:srgbClr>
                  </a:gs>
                  <a:gs pos="0">
                    <a:schemeClr val="bg2">
                      <a:lumMod val="75000"/>
                    </a:schemeClr>
                  </a:gs>
                  <a:gs pos="100000">
                    <a:schemeClr val="tx2">
                      <a:lumMod val="25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1" name="平行四边形 160"/>
              <p:cNvSpPr/>
              <p:nvPr/>
            </p:nvSpPr>
            <p:spPr>
              <a:xfrm rot="860404">
                <a:off x="5565238" y="2122583"/>
                <a:ext cx="1758328" cy="237488"/>
              </a:xfrm>
              <a:prstGeom prst="parallelogram">
                <a:avLst>
                  <a:gd name="adj" fmla="val 180379"/>
                </a:avLst>
              </a:prstGeom>
              <a:gradFill flip="none" rotWithShape="1">
                <a:gsLst>
                  <a:gs pos="56000">
                    <a:srgbClr val="92D050">
                      <a:alpha val="49000"/>
                    </a:srgbClr>
                  </a:gs>
                  <a:gs pos="0">
                    <a:schemeClr val="bg2">
                      <a:lumMod val="75000"/>
                    </a:schemeClr>
                  </a:gs>
                  <a:gs pos="100000">
                    <a:schemeClr val="tx2">
                      <a:lumMod val="25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平行四边形 161"/>
              <p:cNvSpPr/>
              <p:nvPr/>
            </p:nvSpPr>
            <p:spPr>
              <a:xfrm rot="860404">
                <a:off x="5598560" y="2059745"/>
                <a:ext cx="1641962" cy="213599"/>
              </a:xfrm>
              <a:prstGeom prst="parallelogram">
                <a:avLst>
                  <a:gd name="adj" fmla="val 180379"/>
                </a:avLst>
              </a:prstGeom>
              <a:gradFill flip="none" rotWithShape="1">
                <a:gsLst>
                  <a:gs pos="0">
                    <a:srgbClr val="92D050">
                      <a:alpha val="51000"/>
                    </a:srgbClr>
                  </a:gs>
                  <a:gs pos="50000">
                    <a:srgbClr val="92D050">
                      <a:alpha val="43000"/>
                    </a:srgbClr>
                  </a:gs>
                  <a:gs pos="99000">
                    <a:schemeClr val="tx2">
                      <a:lumMod val="25000"/>
                      <a:alpha val="60000"/>
                    </a:schemeClr>
                  </a:gs>
                </a:gsLst>
                <a:lin ang="5400000" scaled="1"/>
                <a:tileRect/>
              </a:gradFill>
              <a:ln w="9525">
                <a:gradFill>
                  <a:gsLst>
                    <a:gs pos="0">
                      <a:srgbClr val="FFFFFF">
                        <a:lumMod val="50000"/>
                      </a:srgbClr>
                    </a:gs>
                    <a:gs pos="50000">
                      <a:srgbClr val="FFFFFF">
                        <a:lumMod val="9500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round/>
              </a:ln>
              <a:effectLst>
                <a:outerShdw blurRad="254000" dist="368300" dir="5400000" sx="87000" sy="87000" algn="t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kern="0" dirty="0">
                  <a:solidFill>
                    <a:srgbClr val="FFFFFF"/>
                  </a:solidFill>
                  <a:latin typeface="Myriad Web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/>
            </p:nvSpPr>
            <p:spPr>
              <a:xfrm>
                <a:off x="5871815" y="1840543"/>
                <a:ext cx="1436028" cy="459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isometricLeftDown">
                    <a:rot lat="1200000" lon="2100000" rev="0"/>
                  </a:camera>
                  <a:lightRig rig="threePt" dir="t"/>
                </a:scene3d>
                <a:sp3d extrusionH="38100">
                  <a:bevelB w="38100" h="38100"/>
                  <a:extrusionClr>
                    <a:srgbClr val="00B050"/>
                  </a:extrusionClr>
                  <a:contourClr>
                    <a:schemeClr val="tx1">
                      <a:lumMod val="95000"/>
                    </a:schemeClr>
                  </a:contourClr>
                </a:sp3d>
              </a:bodyPr>
              <a:lstStyle/>
              <a:p>
                <a:r>
                  <a:rPr lang="en-US" altLang="zh-CN" sz="1600" b="1" dirty="0">
                    <a:effectLst>
                      <a:reflection blurRad="6350" stA="60000" endA="900" endPos="60000" dist="29997" dir="5400000" sy="-100000" algn="bl" rotWithShape="0"/>
                    </a:effectLst>
                    <a:latin typeface="Poppins" panose="02000000000000000000" pitchFamily="2" charset="0"/>
                    <a:ea typeface="+mn-ea"/>
                    <a:cs typeface="Poppins" panose="02000000000000000000" pitchFamily="2" charset="0"/>
                  </a:rPr>
                  <a:t>BCH</a:t>
                </a:r>
              </a:p>
            </p:txBody>
          </p:sp>
        </p:grpSp>
        <p:grpSp>
          <p:nvGrpSpPr>
            <p:cNvPr id="204" name="组合 203"/>
            <p:cNvGrpSpPr/>
            <p:nvPr/>
          </p:nvGrpSpPr>
          <p:grpSpPr>
            <a:xfrm>
              <a:off x="7186269" y="4550092"/>
              <a:ext cx="403678" cy="403678"/>
              <a:chOff x="10004950" y="4050802"/>
              <a:chExt cx="403678" cy="403678"/>
            </a:xfrm>
            <a:scene3d>
              <a:camera prst="isometricLeftDown">
                <a:rot lat="1200000" lon="1800000" rev="0"/>
              </a:camera>
              <a:lightRig rig="threePt" dir="t"/>
            </a:scene3d>
          </p:grpSpPr>
          <p:sp>
            <p:nvSpPr>
              <p:cNvPr id="205" name="椭圆 204"/>
              <p:cNvSpPr/>
              <p:nvPr/>
            </p:nvSpPr>
            <p:spPr>
              <a:xfrm>
                <a:off x="10004950" y="4050802"/>
                <a:ext cx="403678" cy="403678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06" name="图形 205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10127569" y="4173421"/>
                <a:ext cx="158440" cy="158440"/>
              </a:xfrm>
              <a:prstGeom prst="rect">
                <a:avLst/>
              </a:prstGeom>
            </p:spPr>
          </p:pic>
        </p:grpSp>
      </p:grpSp>
      <p:grpSp>
        <p:nvGrpSpPr>
          <p:cNvPr id="69" name="组合 57">
            <a:extLst>
              <a:ext uri="{FF2B5EF4-FFF2-40B4-BE49-F238E27FC236}">
                <a16:creationId xmlns:a16="http://schemas.microsoft.com/office/drawing/2014/main" id="{3A3083EB-DECB-0055-379C-019431AD2004}"/>
              </a:ext>
            </a:extLst>
          </p:cNvPr>
          <p:cNvGrpSpPr/>
          <p:nvPr/>
        </p:nvGrpSpPr>
        <p:grpSpPr>
          <a:xfrm>
            <a:off x="7688717" y="4932955"/>
            <a:ext cx="1322754" cy="1118697"/>
            <a:chOff x="8084638" y="3797728"/>
            <a:chExt cx="1322754" cy="1118697"/>
          </a:xfrm>
        </p:grpSpPr>
        <p:sp>
          <p:nvSpPr>
            <p:cNvPr id="70" name="interior_Top_Lid">
              <a:extLst>
                <a:ext uri="{FF2B5EF4-FFF2-40B4-BE49-F238E27FC236}">
                  <a16:creationId xmlns:a16="http://schemas.microsoft.com/office/drawing/2014/main" id="{74FC3A95-D0D8-A72B-12B6-20CBD36471D5}"/>
                </a:ext>
              </a:extLst>
            </p:cNvPr>
            <p:cNvSpPr/>
            <p:nvPr/>
          </p:nvSpPr>
          <p:spPr bwMode="auto">
            <a:xfrm>
              <a:off x="8185042" y="3950311"/>
              <a:ext cx="1115637" cy="28590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4"/>
                </a:cxn>
                <a:cxn ang="0">
                  <a:pos x="2630" y="338"/>
                </a:cxn>
              </a:cxnLst>
              <a:rect l="0" t="0" r="r" b="b"/>
              <a:pathLst>
                <a:path w="2630" h="674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4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5">
                    <a:lumMod val="60000"/>
                    <a:lumOff val="40000"/>
                  </a:schemeClr>
                </a:gs>
                <a:gs pos="100000">
                  <a:srgbClr val="FFFF00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71" name="平行四边形 198">
              <a:extLst>
                <a:ext uri="{FF2B5EF4-FFF2-40B4-BE49-F238E27FC236}">
                  <a16:creationId xmlns:a16="http://schemas.microsoft.com/office/drawing/2014/main" id="{6D287A57-3E4F-CD26-E061-417C0A5656E9}"/>
                </a:ext>
              </a:extLst>
            </p:cNvPr>
            <p:cNvSpPr/>
            <p:nvPr/>
          </p:nvSpPr>
          <p:spPr>
            <a:xfrm rot="20726779">
              <a:off x="8637840" y="4183826"/>
              <a:ext cx="769552" cy="732599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FEBF0F">
                    <a:alpha val="76000"/>
                  </a:srgbClr>
                </a:gs>
                <a:gs pos="0">
                  <a:srgbClr val="FFFF00"/>
                </a:gs>
                <a:gs pos="100000">
                  <a:srgbClr val="FBBB46">
                    <a:alpha val="5100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平行四边形 199">
              <a:extLst>
                <a:ext uri="{FF2B5EF4-FFF2-40B4-BE49-F238E27FC236}">
                  <a16:creationId xmlns:a16="http://schemas.microsoft.com/office/drawing/2014/main" id="{7AC2C468-1169-AFDB-B34A-3DBC98F11196}"/>
                </a:ext>
              </a:extLst>
            </p:cNvPr>
            <p:cNvSpPr/>
            <p:nvPr/>
          </p:nvSpPr>
          <p:spPr>
            <a:xfrm rot="873221" flipH="1">
              <a:off x="8084638" y="4178026"/>
              <a:ext cx="769552" cy="732599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FEBF0F">
                    <a:alpha val="76000"/>
                  </a:srgbClr>
                </a:gs>
                <a:gs pos="0">
                  <a:srgbClr val="FFFF00"/>
                </a:gs>
                <a:gs pos="100000">
                  <a:srgbClr val="FBBB46">
                    <a:alpha val="5100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195">
              <a:extLst>
                <a:ext uri="{FF2B5EF4-FFF2-40B4-BE49-F238E27FC236}">
                  <a16:creationId xmlns:a16="http://schemas.microsoft.com/office/drawing/2014/main" id="{5CB0C009-4530-E995-7677-CF610CF85F88}"/>
                </a:ext>
              </a:extLst>
            </p:cNvPr>
            <p:cNvSpPr/>
            <p:nvPr/>
          </p:nvSpPr>
          <p:spPr>
            <a:xfrm>
              <a:off x="8179839" y="4271511"/>
              <a:ext cx="579139" cy="5791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  <a:scene3d>
              <a:camera prst="isometricLeftDown">
                <a:rot lat="600000" lon="27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177800">
                <a:bevelT w="0"/>
                <a:bevelB w="6350"/>
              </a:sp3d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74" name="图形 196">
              <a:extLst>
                <a:ext uri="{FF2B5EF4-FFF2-40B4-BE49-F238E27FC236}">
                  <a16:creationId xmlns:a16="http://schemas.microsoft.com/office/drawing/2014/main" id="{AD93CC63-0613-FD24-9CCF-4F67FC1E9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 rot="737346">
              <a:off x="8273909" y="4378230"/>
              <a:ext cx="377845" cy="377845"/>
            </a:xfrm>
            <a:prstGeom prst="rect">
              <a:avLst/>
            </a:prstGeom>
            <a:scene3d>
              <a:camera prst="isometricLeftDown">
                <a:rot lat="600000" lon="2700000" rev="0"/>
              </a:camera>
              <a:lightRig rig="threePt" dir="t"/>
            </a:scene3d>
          </p:spPr>
        </p:pic>
        <p:sp>
          <p:nvSpPr>
            <p:cNvPr id="75" name="UX_Top_Lid">
              <a:extLst>
                <a:ext uri="{FF2B5EF4-FFF2-40B4-BE49-F238E27FC236}">
                  <a16:creationId xmlns:a16="http://schemas.microsoft.com/office/drawing/2014/main" id="{FB2C1EED-A842-0DAC-983C-41E8AAC133CF}"/>
                </a:ext>
              </a:extLst>
            </p:cNvPr>
            <p:cNvSpPr/>
            <p:nvPr/>
          </p:nvSpPr>
          <p:spPr bwMode="auto">
            <a:xfrm>
              <a:off x="8244550" y="3918748"/>
              <a:ext cx="1003575" cy="25680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00">
                    <a:alpha val="83000"/>
                  </a:srgbClr>
                </a:gs>
                <a:gs pos="50000">
                  <a:schemeClr val="accent2">
                    <a:alpha val="74000"/>
                  </a:schemeClr>
                </a:gs>
                <a:gs pos="99000">
                  <a:srgbClr val="FFFF00">
                    <a:alpha val="54000"/>
                  </a:srgbClr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76" name="文本框 88">
              <a:extLst>
                <a:ext uri="{FF2B5EF4-FFF2-40B4-BE49-F238E27FC236}">
                  <a16:creationId xmlns:a16="http://schemas.microsoft.com/office/drawing/2014/main" id="{D24F6648-BDD8-B5C9-89D6-5A7E9E207637}"/>
                </a:ext>
              </a:extLst>
            </p:cNvPr>
            <p:cNvSpPr txBox="1"/>
            <p:nvPr/>
          </p:nvSpPr>
          <p:spPr>
            <a:xfrm>
              <a:off x="8291676" y="3797728"/>
              <a:ext cx="844474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40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FFFF00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r>
                <a:rPr lang="en-US" altLang="zh-CN" sz="2000" b="1" dirty="0">
                  <a:effectLst>
                    <a:reflection blurRad="6350" stA="60000" endA="900" endPos="60000" dist="29997" dir="5400000" sy="-100000" algn="bl" rotWithShape="0"/>
                  </a:effectLst>
                  <a:latin typeface="Poppins" panose="02000000000000000000" pitchFamily="2" charset="0"/>
                  <a:ea typeface="+mn-ea"/>
                  <a:cs typeface="Poppins" panose="02000000000000000000" pitchFamily="2" charset="0"/>
                </a:rPr>
                <a:t>BSV</a:t>
              </a:r>
              <a:endParaRPr lang="zh-CN" altLang="en-US" sz="2000" dirty="0">
                <a:effectLst>
                  <a:reflection blurRad="6350" stA="60000" endA="900" endPos="60000" dist="29997" dir="5400000" sy="-100000" algn="bl" rotWithShape="0"/>
                </a:effectLst>
              </a:endParaRPr>
            </a:p>
          </p:txBody>
        </p:sp>
      </p:grpSp>
      <p:grpSp>
        <p:nvGrpSpPr>
          <p:cNvPr id="86" name="组合 57">
            <a:extLst>
              <a:ext uri="{FF2B5EF4-FFF2-40B4-BE49-F238E27FC236}">
                <a16:creationId xmlns:a16="http://schemas.microsoft.com/office/drawing/2014/main" id="{BCB94C04-6390-CF6F-6685-B2DF6394BD59}"/>
              </a:ext>
            </a:extLst>
          </p:cNvPr>
          <p:cNvGrpSpPr/>
          <p:nvPr/>
        </p:nvGrpSpPr>
        <p:grpSpPr>
          <a:xfrm>
            <a:off x="9443438" y="3566224"/>
            <a:ext cx="937974" cy="843267"/>
            <a:chOff x="8084638" y="3727229"/>
            <a:chExt cx="1322754" cy="1189196"/>
          </a:xfrm>
        </p:grpSpPr>
        <p:sp>
          <p:nvSpPr>
            <p:cNvPr id="87" name="interior_Top_Lid">
              <a:extLst>
                <a:ext uri="{FF2B5EF4-FFF2-40B4-BE49-F238E27FC236}">
                  <a16:creationId xmlns:a16="http://schemas.microsoft.com/office/drawing/2014/main" id="{945952D0-8099-D83A-E455-81B5D30342F7}"/>
                </a:ext>
              </a:extLst>
            </p:cNvPr>
            <p:cNvSpPr/>
            <p:nvPr/>
          </p:nvSpPr>
          <p:spPr bwMode="auto">
            <a:xfrm>
              <a:off x="8185042" y="3950311"/>
              <a:ext cx="1115637" cy="28590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4"/>
                </a:cxn>
                <a:cxn ang="0">
                  <a:pos x="2630" y="338"/>
                </a:cxn>
              </a:cxnLst>
              <a:rect l="0" t="0" r="r" b="b"/>
              <a:pathLst>
                <a:path w="2630" h="674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4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88" name="平行四边形 198">
              <a:extLst>
                <a:ext uri="{FF2B5EF4-FFF2-40B4-BE49-F238E27FC236}">
                  <a16:creationId xmlns:a16="http://schemas.microsoft.com/office/drawing/2014/main" id="{AF20EB71-C8B6-66A7-DB1D-39ADF561F0F7}"/>
                </a:ext>
              </a:extLst>
            </p:cNvPr>
            <p:cNvSpPr/>
            <p:nvPr/>
          </p:nvSpPr>
          <p:spPr>
            <a:xfrm rot="20726779">
              <a:off x="8637840" y="4183826"/>
              <a:ext cx="769552" cy="732599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E1AF2D"/>
                </a:gs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50000"/>
                  </a:scheme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" name="平行四边形 199">
              <a:extLst>
                <a:ext uri="{FF2B5EF4-FFF2-40B4-BE49-F238E27FC236}">
                  <a16:creationId xmlns:a16="http://schemas.microsoft.com/office/drawing/2014/main" id="{3B7ECF53-4D6E-AFBD-CB05-66010D3B671C}"/>
                </a:ext>
              </a:extLst>
            </p:cNvPr>
            <p:cNvSpPr/>
            <p:nvPr/>
          </p:nvSpPr>
          <p:spPr>
            <a:xfrm rot="873221" flipH="1">
              <a:off x="8084638" y="4178026"/>
              <a:ext cx="769552" cy="732599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FEBF0F">
                    <a:alpha val="76000"/>
                  </a:srgb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0" name="椭圆 195">
              <a:extLst>
                <a:ext uri="{FF2B5EF4-FFF2-40B4-BE49-F238E27FC236}">
                  <a16:creationId xmlns:a16="http://schemas.microsoft.com/office/drawing/2014/main" id="{08E0DF89-4061-C717-4E37-EC7EE376CB96}"/>
                </a:ext>
              </a:extLst>
            </p:cNvPr>
            <p:cNvSpPr/>
            <p:nvPr/>
          </p:nvSpPr>
          <p:spPr>
            <a:xfrm>
              <a:off x="8179839" y="4271511"/>
              <a:ext cx="579139" cy="5791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  <a:scene3d>
              <a:camera prst="isometricLeftDown">
                <a:rot lat="600000" lon="27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177800">
                <a:bevelT w="0"/>
                <a:bevelB w="6350"/>
              </a:sp3d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91" name="图形 196">
              <a:extLst>
                <a:ext uri="{FF2B5EF4-FFF2-40B4-BE49-F238E27FC236}">
                  <a16:creationId xmlns:a16="http://schemas.microsoft.com/office/drawing/2014/main" id="{B9F838F3-5922-80A1-4670-D12B6EA96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 rot="737346">
              <a:off x="8262151" y="4352332"/>
              <a:ext cx="416654" cy="416654"/>
            </a:xfrm>
            <a:prstGeom prst="rect">
              <a:avLst/>
            </a:prstGeom>
            <a:scene3d>
              <a:camera prst="isometricLeftDown">
                <a:rot lat="600000" lon="2700000" rev="0"/>
              </a:camera>
              <a:lightRig rig="threePt" dir="t"/>
            </a:scene3d>
          </p:spPr>
        </p:pic>
        <p:sp>
          <p:nvSpPr>
            <p:cNvPr id="92" name="UX_Top_Lid">
              <a:extLst>
                <a:ext uri="{FF2B5EF4-FFF2-40B4-BE49-F238E27FC236}">
                  <a16:creationId xmlns:a16="http://schemas.microsoft.com/office/drawing/2014/main" id="{816AE41D-D1AE-509A-C76B-5610EA652F4E}"/>
                </a:ext>
              </a:extLst>
            </p:cNvPr>
            <p:cNvSpPr/>
            <p:nvPr/>
          </p:nvSpPr>
          <p:spPr bwMode="auto">
            <a:xfrm>
              <a:off x="8244550" y="3905314"/>
              <a:ext cx="1003575" cy="25680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50000">
                  <a:schemeClr val="accent2">
                    <a:alpha val="74000"/>
                  </a:schemeClr>
                </a:gs>
                <a:gs pos="99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93" name="文本框 88">
              <a:extLst>
                <a:ext uri="{FF2B5EF4-FFF2-40B4-BE49-F238E27FC236}">
                  <a16:creationId xmlns:a16="http://schemas.microsoft.com/office/drawing/2014/main" id="{7E1C8F90-07A5-A4B7-3A40-5143BB68912F}"/>
                </a:ext>
              </a:extLst>
            </p:cNvPr>
            <p:cNvSpPr txBox="1"/>
            <p:nvPr/>
          </p:nvSpPr>
          <p:spPr>
            <a:xfrm>
              <a:off x="8272811" y="3727229"/>
              <a:ext cx="844474" cy="47743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40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FFFF00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r>
                <a:rPr lang="en-US" altLang="zh-CN" sz="1600" b="1" dirty="0">
                  <a:effectLst>
                    <a:reflection blurRad="6350" stA="60000" endA="900" endPos="60000" dist="29997" dir="5400000" sy="-100000" algn="bl" rotWithShape="0"/>
                  </a:effectLst>
                  <a:latin typeface="Poppins" panose="02000000000000000000" pitchFamily="2" charset="0"/>
                  <a:ea typeface="+mn-ea"/>
                  <a:cs typeface="Poppins" panose="02000000000000000000" pitchFamily="2" charset="0"/>
                </a:rPr>
                <a:t>ZEC</a:t>
              </a:r>
              <a:endParaRPr lang="zh-CN" altLang="en-US" sz="1600" dirty="0">
                <a:effectLst>
                  <a:reflection blurRad="6350" stA="60000" endA="900" endPos="60000" dist="29997" dir="5400000" sy="-100000" algn="bl" rotWithShape="0"/>
                </a:effectLst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D28705E-F04D-2D02-5F2F-9A7C542ABCAC}"/>
              </a:ext>
            </a:extLst>
          </p:cNvPr>
          <p:cNvGrpSpPr/>
          <p:nvPr/>
        </p:nvGrpSpPr>
        <p:grpSpPr>
          <a:xfrm>
            <a:off x="6494231" y="2942154"/>
            <a:ext cx="878328" cy="774304"/>
            <a:chOff x="6494231" y="2942154"/>
            <a:chExt cx="878328" cy="774304"/>
          </a:xfrm>
        </p:grpSpPr>
        <p:sp>
          <p:nvSpPr>
            <p:cNvPr id="104" name="interior_Top_Lid">
              <a:extLst>
                <a:ext uri="{FF2B5EF4-FFF2-40B4-BE49-F238E27FC236}">
                  <a16:creationId xmlns:a16="http://schemas.microsoft.com/office/drawing/2014/main" id="{A043F89E-2D9C-0956-E72B-B5A28B5FCB84}"/>
                </a:ext>
              </a:extLst>
            </p:cNvPr>
            <p:cNvSpPr/>
            <p:nvPr/>
          </p:nvSpPr>
          <p:spPr bwMode="auto">
            <a:xfrm>
              <a:off x="6560901" y="3078795"/>
              <a:ext cx="740799" cy="189848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4"/>
                </a:cxn>
                <a:cxn ang="0">
                  <a:pos x="2630" y="338"/>
                </a:cxn>
              </a:cxnLst>
              <a:rect l="0" t="0" r="r" b="b"/>
              <a:pathLst>
                <a:path w="2630" h="674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4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FBB05"/>
                </a:gs>
                <a:gs pos="50000">
                  <a:schemeClr val="tx1">
                    <a:alpha val="77000"/>
                  </a:schemeClr>
                </a:gs>
                <a:gs pos="100000">
                  <a:srgbClr val="EFBB05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105" name="平行四边形 174">
              <a:extLst>
                <a:ext uri="{FF2B5EF4-FFF2-40B4-BE49-F238E27FC236}">
                  <a16:creationId xmlns:a16="http://schemas.microsoft.com/office/drawing/2014/main" id="{88FC77CA-8604-19CA-42D8-2ACCE8A141B2}"/>
                </a:ext>
              </a:extLst>
            </p:cNvPr>
            <p:cNvSpPr/>
            <p:nvPr/>
          </p:nvSpPr>
          <p:spPr>
            <a:xfrm rot="20726779">
              <a:off x="6861565" y="3228766"/>
              <a:ext cx="510994" cy="486456"/>
            </a:xfrm>
            <a:prstGeom prst="parallelogram">
              <a:avLst>
                <a:gd name="adj" fmla="val 25723"/>
              </a:avLst>
            </a:prstGeom>
            <a:gradFill flip="none" rotWithShape="1">
              <a:gsLst>
                <a:gs pos="56000">
                  <a:srgbClr val="EFBB05"/>
                </a:gs>
                <a:gs pos="0">
                  <a:srgbClr val="CCFFFF"/>
                </a:gs>
                <a:gs pos="100000">
                  <a:srgbClr val="CCFFFF">
                    <a:alpha val="5098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06" name="平行四边形 175">
              <a:extLst>
                <a:ext uri="{FF2B5EF4-FFF2-40B4-BE49-F238E27FC236}">
                  <a16:creationId xmlns:a16="http://schemas.microsoft.com/office/drawing/2014/main" id="{050FA82C-67E6-B518-B022-C47278A9EA2E}"/>
                </a:ext>
              </a:extLst>
            </p:cNvPr>
            <p:cNvSpPr/>
            <p:nvPr/>
          </p:nvSpPr>
          <p:spPr>
            <a:xfrm rot="873221" flipH="1">
              <a:off x="6494231" y="3230001"/>
              <a:ext cx="510994" cy="486457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EFBB05"/>
                </a:gs>
                <a:gs pos="0">
                  <a:srgbClr val="CCFFFF"/>
                </a:gs>
                <a:gs pos="100000">
                  <a:srgbClr val="CCFFFF">
                    <a:alpha val="5098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02" name="椭圆 171">
              <a:extLst>
                <a:ext uri="{FF2B5EF4-FFF2-40B4-BE49-F238E27FC236}">
                  <a16:creationId xmlns:a16="http://schemas.microsoft.com/office/drawing/2014/main" id="{99CB7D72-D683-F0FC-ABFC-24A59E735083}"/>
                </a:ext>
              </a:extLst>
            </p:cNvPr>
            <p:cNvSpPr/>
            <p:nvPr/>
          </p:nvSpPr>
          <p:spPr>
            <a:xfrm>
              <a:off x="6557446" y="3292076"/>
              <a:ext cx="384557" cy="384557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  <a:scene3d>
              <a:camera prst="isometricLeftDown">
                <a:rot lat="600000" lon="27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177800">
                <a:bevelT w="0"/>
                <a:bevelB w="6350"/>
              </a:sp3d>
            </a:bodyPr>
            <a:lstStyle/>
            <a:p>
              <a:pPr algn="ctr"/>
              <a:endParaRPr lang="zh-CN" altLang="en-US" sz="3200"/>
            </a:p>
          </p:txBody>
        </p:sp>
        <p:pic>
          <p:nvPicPr>
            <p:cNvPr id="103" name="图形 172">
              <a:extLst>
                <a:ext uri="{FF2B5EF4-FFF2-40B4-BE49-F238E27FC236}">
                  <a16:creationId xmlns:a16="http://schemas.microsoft.com/office/drawing/2014/main" id="{F9125531-51DC-03A4-AB2D-C1AD2C6F7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45622" y="3380252"/>
              <a:ext cx="208204" cy="208204"/>
            </a:xfrm>
            <a:prstGeom prst="rect">
              <a:avLst/>
            </a:prstGeom>
            <a:scene3d>
              <a:camera prst="isometricLeftDown">
                <a:rot lat="600000" lon="2700000" rev="0"/>
              </a:camera>
              <a:lightRig rig="threePt" dir="t"/>
            </a:scene3d>
          </p:spPr>
        </p:pic>
        <p:sp>
          <p:nvSpPr>
            <p:cNvPr id="96" name="UX_Top_Lid">
              <a:extLst>
                <a:ext uri="{FF2B5EF4-FFF2-40B4-BE49-F238E27FC236}">
                  <a16:creationId xmlns:a16="http://schemas.microsoft.com/office/drawing/2014/main" id="{27D3209C-E6CA-F82A-DFB8-1DDB560AA050}"/>
                </a:ext>
              </a:extLst>
            </p:cNvPr>
            <p:cNvSpPr/>
            <p:nvPr/>
          </p:nvSpPr>
          <p:spPr bwMode="auto">
            <a:xfrm>
              <a:off x="6583455" y="3040678"/>
              <a:ext cx="697666" cy="17852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00"/>
                </a:gs>
                <a:gs pos="50000">
                  <a:srgbClr val="EFBB05"/>
                </a:gs>
                <a:gs pos="99000">
                  <a:srgbClr val="FFFF00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6000">
                      <a:srgbClr val="00FFFF"/>
                    </a:gs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97" name="文本框 90">
              <a:extLst>
                <a:ext uri="{FF2B5EF4-FFF2-40B4-BE49-F238E27FC236}">
                  <a16:creationId xmlns:a16="http://schemas.microsoft.com/office/drawing/2014/main" id="{CB123E44-FEC3-31DF-2D4A-5546E2E306DD}"/>
                </a:ext>
              </a:extLst>
            </p:cNvPr>
            <p:cNvSpPr txBox="1"/>
            <p:nvPr/>
          </p:nvSpPr>
          <p:spPr>
            <a:xfrm>
              <a:off x="6605804" y="2942154"/>
              <a:ext cx="587062" cy="30777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10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EFBB05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r>
                <a:rPr lang="en-US" altLang="zh-CN" sz="1400" b="1">
                  <a:effectLst>
                    <a:reflection blurRad="6350" stA="60000" endA="900" endPos="60000" dist="29997" dir="5400000" sy="-100000" algn="bl" rotWithShape="0"/>
                  </a:effectLst>
                  <a:latin typeface="Poppins" panose="02000000000000000000" pitchFamily="2" charset="0"/>
                  <a:ea typeface="+mn-ea"/>
                  <a:cs typeface="Poppins" panose="02000000000000000000" pitchFamily="2" charset="0"/>
                </a:rPr>
                <a:t>BSC</a:t>
              </a:r>
              <a:endParaRPr lang="zh-CN" altLang="en-US" sz="1400" dirty="0">
                <a:effectLst>
                  <a:reflection blurRad="6350" stA="60000" endA="900" endPos="60000" dist="29997" dir="5400000" sy="-100000" algn="bl" rotWithShape="0"/>
                </a:effectLst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752FBAC-00D4-E20D-3C6D-5788AF02DC40}"/>
              </a:ext>
            </a:extLst>
          </p:cNvPr>
          <p:cNvGrpSpPr/>
          <p:nvPr/>
        </p:nvGrpSpPr>
        <p:grpSpPr>
          <a:xfrm>
            <a:off x="7112886" y="2959106"/>
            <a:ext cx="878328" cy="774337"/>
            <a:chOff x="7112886" y="2559277"/>
            <a:chExt cx="878328" cy="774337"/>
          </a:xfrm>
        </p:grpSpPr>
        <p:sp>
          <p:nvSpPr>
            <p:cNvPr id="126" name="interior_Top_Lid">
              <a:extLst>
                <a:ext uri="{FF2B5EF4-FFF2-40B4-BE49-F238E27FC236}">
                  <a16:creationId xmlns:a16="http://schemas.microsoft.com/office/drawing/2014/main" id="{47BD3B8C-A53B-FE97-F092-E6647C47E10B}"/>
                </a:ext>
              </a:extLst>
            </p:cNvPr>
            <p:cNvSpPr/>
            <p:nvPr/>
          </p:nvSpPr>
          <p:spPr bwMode="auto">
            <a:xfrm>
              <a:off x="7179556" y="2695951"/>
              <a:ext cx="740799" cy="189848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4"/>
                </a:cxn>
                <a:cxn ang="0">
                  <a:pos x="2630" y="338"/>
                </a:cxn>
              </a:cxnLst>
              <a:rect l="0" t="0" r="r" b="b"/>
              <a:pathLst>
                <a:path w="2630" h="674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4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FF"/>
                </a:gs>
                <a:gs pos="50000">
                  <a:srgbClr val="00B0F0">
                    <a:alpha val="49000"/>
                  </a:srgbClr>
                </a:gs>
                <a:gs pos="100000">
                  <a:srgbClr val="0000FF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127" name="平行四边形 174">
              <a:extLst>
                <a:ext uri="{FF2B5EF4-FFF2-40B4-BE49-F238E27FC236}">
                  <a16:creationId xmlns:a16="http://schemas.microsoft.com/office/drawing/2014/main" id="{8FBF12CC-41F1-2EFF-12E6-E7CF5F9EB39C}"/>
                </a:ext>
              </a:extLst>
            </p:cNvPr>
            <p:cNvSpPr/>
            <p:nvPr/>
          </p:nvSpPr>
          <p:spPr>
            <a:xfrm rot="20726779">
              <a:off x="7480220" y="2845922"/>
              <a:ext cx="510994" cy="486456"/>
            </a:xfrm>
            <a:prstGeom prst="parallelogram">
              <a:avLst>
                <a:gd name="adj" fmla="val 25723"/>
              </a:avLst>
            </a:prstGeom>
            <a:gradFill flip="none" rotWithShape="1">
              <a:gsLst>
                <a:gs pos="56000">
                  <a:srgbClr val="0000FF">
                    <a:alpha val="57000"/>
                  </a:srgbClr>
                </a:gs>
                <a:gs pos="0">
                  <a:srgbClr val="CCFFFF"/>
                </a:gs>
                <a:gs pos="100000">
                  <a:srgbClr val="CCFFFF">
                    <a:alpha val="5098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28" name="平行四边形 175">
              <a:extLst>
                <a:ext uri="{FF2B5EF4-FFF2-40B4-BE49-F238E27FC236}">
                  <a16:creationId xmlns:a16="http://schemas.microsoft.com/office/drawing/2014/main" id="{3E998A67-C8C8-976A-4404-D8B699B5CAC4}"/>
                </a:ext>
              </a:extLst>
            </p:cNvPr>
            <p:cNvSpPr/>
            <p:nvPr/>
          </p:nvSpPr>
          <p:spPr>
            <a:xfrm rot="873221" flipH="1">
              <a:off x="7112886" y="2847157"/>
              <a:ext cx="510994" cy="486457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0000FF">
                    <a:alpha val="56000"/>
                  </a:srgbClr>
                </a:gs>
                <a:gs pos="0">
                  <a:srgbClr val="CCFFFF"/>
                </a:gs>
                <a:gs pos="100000">
                  <a:srgbClr val="CCFFFF">
                    <a:alpha val="5098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24" name="椭圆 171">
              <a:extLst>
                <a:ext uri="{FF2B5EF4-FFF2-40B4-BE49-F238E27FC236}">
                  <a16:creationId xmlns:a16="http://schemas.microsoft.com/office/drawing/2014/main" id="{DD24514B-C83F-AFDB-F409-A6D1D0E7914B}"/>
                </a:ext>
              </a:extLst>
            </p:cNvPr>
            <p:cNvSpPr/>
            <p:nvPr/>
          </p:nvSpPr>
          <p:spPr>
            <a:xfrm>
              <a:off x="7176101" y="2909232"/>
              <a:ext cx="384557" cy="384557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  <a:scene3d>
              <a:camera prst="isometricLeftDown">
                <a:rot lat="600000" lon="27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177800">
                <a:bevelT w="0"/>
                <a:bevelB w="6350"/>
              </a:sp3d>
            </a:bodyPr>
            <a:lstStyle/>
            <a:p>
              <a:pPr algn="ctr"/>
              <a:endParaRPr lang="zh-CN" altLang="en-US" sz="3200"/>
            </a:p>
          </p:txBody>
        </p:sp>
        <p:pic>
          <p:nvPicPr>
            <p:cNvPr id="125" name="图形 172">
              <a:extLst>
                <a:ext uri="{FF2B5EF4-FFF2-40B4-BE49-F238E27FC236}">
                  <a16:creationId xmlns:a16="http://schemas.microsoft.com/office/drawing/2014/main" id="{D046022A-7B05-66C7-05AF-ACDBCAC59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7236065" y="2979046"/>
              <a:ext cx="264630" cy="244928"/>
            </a:xfrm>
            <a:prstGeom prst="rect">
              <a:avLst/>
            </a:prstGeom>
            <a:scene3d>
              <a:camera prst="isometricLeftDown">
                <a:rot lat="600000" lon="2700000" rev="0"/>
              </a:camera>
              <a:lightRig rig="threePt" dir="t"/>
            </a:scene3d>
          </p:spPr>
        </p:pic>
        <p:sp>
          <p:nvSpPr>
            <p:cNvPr id="120" name="UX_Top_Lid">
              <a:extLst>
                <a:ext uri="{FF2B5EF4-FFF2-40B4-BE49-F238E27FC236}">
                  <a16:creationId xmlns:a16="http://schemas.microsoft.com/office/drawing/2014/main" id="{186125F9-CE3E-4B11-B3B7-5DA2C200BE3F}"/>
                </a:ext>
              </a:extLst>
            </p:cNvPr>
            <p:cNvSpPr/>
            <p:nvPr/>
          </p:nvSpPr>
          <p:spPr bwMode="auto">
            <a:xfrm>
              <a:off x="7202110" y="2656982"/>
              <a:ext cx="697666" cy="17852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FFFF"/>
                </a:gs>
                <a:gs pos="50000">
                  <a:srgbClr val="0000FF">
                    <a:alpha val="58000"/>
                  </a:srgbClr>
                </a:gs>
                <a:gs pos="99000">
                  <a:srgbClr val="00FFFF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6000">
                      <a:srgbClr val="00FFFF"/>
                    </a:gs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121" name="文本框 90">
              <a:extLst>
                <a:ext uri="{FF2B5EF4-FFF2-40B4-BE49-F238E27FC236}">
                  <a16:creationId xmlns:a16="http://schemas.microsoft.com/office/drawing/2014/main" id="{CB601B94-6377-3C5F-7181-37BE476ECDD3}"/>
                </a:ext>
              </a:extLst>
            </p:cNvPr>
            <p:cNvSpPr txBox="1"/>
            <p:nvPr/>
          </p:nvSpPr>
          <p:spPr>
            <a:xfrm>
              <a:off x="7243980" y="2559277"/>
              <a:ext cx="587062" cy="30777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10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0000FF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r>
                <a:rPr lang="en-US" altLang="zh-CN" sz="1400" b="1" dirty="0">
                  <a:effectLst>
                    <a:reflection blurRad="6350" stA="60000" endA="900" endPos="60000" dist="29997" dir="5400000" sy="-100000" algn="bl" rotWithShape="0"/>
                  </a:effectLst>
                  <a:latin typeface="Poppins" panose="02000000000000000000" pitchFamily="2" charset="0"/>
                  <a:cs typeface="Poppins" panose="02000000000000000000" pitchFamily="2" charset="0"/>
                </a:rPr>
                <a:t>ADA</a:t>
              </a:r>
              <a:endParaRPr lang="zh-CN" altLang="en-US" sz="1400" dirty="0">
                <a:effectLst>
                  <a:reflection blurRad="6350" stA="60000" endA="900" endPos="60000" dist="29997" dir="5400000" sy="-100000" algn="bl" rotWithShape="0"/>
                </a:effectLst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2C507A2-25F4-451A-0D01-0F4DB055D419}"/>
              </a:ext>
            </a:extLst>
          </p:cNvPr>
          <p:cNvGrpSpPr/>
          <p:nvPr/>
        </p:nvGrpSpPr>
        <p:grpSpPr>
          <a:xfrm>
            <a:off x="6734653" y="3317731"/>
            <a:ext cx="878328" cy="783666"/>
            <a:chOff x="6734653" y="3317731"/>
            <a:chExt cx="878328" cy="783666"/>
          </a:xfrm>
        </p:grpSpPr>
        <p:sp>
          <p:nvSpPr>
            <p:cNvPr id="154" name="interior_Top_Lid">
              <a:extLst>
                <a:ext uri="{FF2B5EF4-FFF2-40B4-BE49-F238E27FC236}">
                  <a16:creationId xmlns:a16="http://schemas.microsoft.com/office/drawing/2014/main" id="{DB280418-27F9-27AB-E37E-5BDA3CE47479}"/>
                </a:ext>
              </a:extLst>
            </p:cNvPr>
            <p:cNvSpPr/>
            <p:nvPr/>
          </p:nvSpPr>
          <p:spPr bwMode="auto">
            <a:xfrm>
              <a:off x="6801323" y="3463734"/>
              <a:ext cx="740799" cy="189848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4"/>
                </a:cxn>
                <a:cxn ang="0">
                  <a:pos x="2630" y="338"/>
                </a:cxn>
              </a:cxnLst>
              <a:rect l="0" t="0" r="r" b="b"/>
              <a:pathLst>
                <a:path w="2630" h="674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4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3399"/>
                </a:gs>
                <a:gs pos="50000">
                  <a:srgbClr val="FFD8FF">
                    <a:alpha val="52000"/>
                  </a:srgbClr>
                </a:gs>
                <a:gs pos="100000">
                  <a:srgbClr val="FF3399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155" name="平行四边形 174">
              <a:extLst>
                <a:ext uri="{FF2B5EF4-FFF2-40B4-BE49-F238E27FC236}">
                  <a16:creationId xmlns:a16="http://schemas.microsoft.com/office/drawing/2014/main" id="{714D87D3-3B74-03A7-C172-260A8780079F}"/>
                </a:ext>
              </a:extLst>
            </p:cNvPr>
            <p:cNvSpPr/>
            <p:nvPr/>
          </p:nvSpPr>
          <p:spPr>
            <a:xfrm rot="20726779">
              <a:off x="7101987" y="3613705"/>
              <a:ext cx="510994" cy="486456"/>
            </a:xfrm>
            <a:prstGeom prst="parallelogram">
              <a:avLst>
                <a:gd name="adj" fmla="val 25723"/>
              </a:avLst>
            </a:prstGeom>
            <a:gradFill flip="none" rotWithShape="1">
              <a:gsLst>
                <a:gs pos="56000">
                  <a:srgbClr val="E6007A">
                    <a:alpha val="79000"/>
                  </a:srgbClr>
                </a:gs>
                <a:gs pos="0">
                  <a:srgbClr val="FFD8FF"/>
                </a:gs>
                <a:gs pos="100000">
                  <a:srgbClr val="FFD8FF"/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56" name="平行四边形 175">
              <a:extLst>
                <a:ext uri="{FF2B5EF4-FFF2-40B4-BE49-F238E27FC236}">
                  <a16:creationId xmlns:a16="http://schemas.microsoft.com/office/drawing/2014/main" id="{C8A05862-D6BD-E917-1F81-0D7331A7637D}"/>
                </a:ext>
              </a:extLst>
            </p:cNvPr>
            <p:cNvSpPr/>
            <p:nvPr/>
          </p:nvSpPr>
          <p:spPr>
            <a:xfrm rot="873221" flipH="1">
              <a:off x="6734653" y="3614940"/>
              <a:ext cx="510994" cy="486457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E6007A">
                    <a:alpha val="79000"/>
                  </a:srgbClr>
                </a:gs>
                <a:gs pos="0">
                  <a:srgbClr val="FFD8FF"/>
                </a:gs>
                <a:gs pos="100000">
                  <a:srgbClr val="FFD8FF"/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sp>
          <p:nvSpPr>
            <p:cNvPr id="149" name="椭圆 171">
              <a:extLst>
                <a:ext uri="{FF2B5EF4-FFF2-40B4-BE49-F238E27FC236}">
                  <a16:creationId xmlns:a16="http://schemas.microsoft.com/office/drawing/2014/main" id="{67806D48-5994-0408-282C-D7572CE62D4E}"/>
                </a:ext>
              </a:extLst>
            </p:cNvPr>
            <p:cNvSpPr/>
            <p:nvPr/>
          </p:nvSpPr>
          <p:spPr>
            <a:xfrm>
              <a:off x="6797868" y="3677015"/>
              <a:ext cx="384557" cy="384557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  <a:scene3d>
              <a:camera prst="isometricLeftDown">
                <a:rot lat="600000" lon="27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177800">
                <a:bevelT w="0"/>
                <a:bevelB w="6350"/>
              </a:sp3d>
            </a:bodyPr>
            <a:lstStyle/>
            <a:p>
              <a:pPr algn="ctr"/>
              <a:endParaRPr lang="zh-CN" altLang="en-US" sz="3200"/>
            </a:p>
          </p:txBody>
        </p:sp>
        <p:pic>
          <p:nvPicPr>
            <p:cNvPr id="152" name="图形 172">
              <a:extLst>
                <a:ext uri="{FF2B5EF4-FFF2-40B4-BE49-F238E27FC236}">
                  <a16:creationId xmlns:a16="http://schemas.microsoft.com/office/drawing/2014/main" id="{A60F8780-5423-C617-4F78-92CD5E644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72366" y="3751513"/>
              <a:ext cx="235560" cy="235560"/>
            </a:xfrm>
            <a:prstGeom prst="rect">
              <a:avLst/>
            </a:prstGeom>
            <a:scene3d>
              <a:camera prst="isometricLeftDown">
                <a:rot lat="600000" lon="2700000" rev="0"/>
              </a:camera>
              <a:lightRig rig="threePt" dir="t"/>
            </a:scene3d>
          </p:spPr>
        </p:pic>
        <p:sp>
          <p:nvSpPr>
            <p:cNvPr id="143" name="UX_Top_Lid">
              <a:extLst>
                <a:ext uri="{FF2B5EF4-FFF2-40B4-BE49-F238E27FC236}">
                  <a16:creationId xmlns:a16="http://schemas.microsoft.com/office/drawing/2014/main" id="{757AEAD1-CFF5-72D1-184C-8C81327C32F2}"/>
                </a:ext>
              </a:extLst>
            </p:cNvPr>
            <p:cNvSpPr/>
            <p:nvPr/>
          </p:nvSpPr>
          <p:spPr bwMode="auto">
            <a:xfrm>
              <a:off x="6823877" y="3420741"/>
              <a:ext cx="697666" cy="17852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D8FF"/>
                </a:gs>
                <a:gs pos="50000">
                  <a:srgbClr val="E6007A"/>
                </a:gs>
                <a:gs pos="99000">
                  <a:srgbClr val="FFD8FF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6000">
                      <a:srgbClr val="00FFFF"/>
                    </a:gs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144" name="文本框 90">
              <a:extLst>
                <a:ext uri="{FF2B5EF4-FFF2-40B4-BE49-F238E27FC236}">
                  <a16:creationId xmlns:a16="http://schemas.microsoft.com/office/drawing/2014/main" id="{B6900F57-2AE8-6BF5-D341-C6ECADBB3970}"/>
                </a:ext>
              </a:extLst>
            </p:cNvPr>
            <p:cNvSpPr txBox="1"/>
            <p:nvPr/>
          </p:nvSpPr>
          <p:spPr>
            <a:xfrm>
              <a:off x="6866340" y="3317731"/>
              <a:ext cx="587062" cy="30777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10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E6007A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r>
                <a:rPr lang="en-US" altLang="zh-CN" sz="1400" b="1">
                  <a:effectLst>
                    <a:reflection blurRad="6350" stA="60000" endA="900" endPos="60000" dist="29997" dir="5400000" sy="-100000" algn="bl" rotWithShape="0"/>
                  </a:effectLst>
                  <a:latin typeface="Poppins" panose="02000000000000000000" pitchFamily="2" charset="0"/>
                  <a:cs typeface="Poppins" panose="02000000000000000000" pitchFamily="2" charset="0"/>
                </a:rPr>
                <a:t>DOT</a:t>
              </a:r>
              <a:endParaRPr lang="zh-CN" altLang="en-US" sz="1400" dirty="0">
                <a:effectLst>
                  <a:reflection blurRad="6350" stA="60000" endA="900" endPos="60000" dist="29997" dir="5400000" sy="-100000" algn="bl" rotWithShape="0"/>
                </a:effectLst>
              </a:endParaRPr>
            </a:p>
          </p:txBody>
        </p:sp>
      </p:grpSp>
      <p:grpSp>
        <p:nvGrpSpPr>
          <p:cNvPr id="158" name="组合 28">
            <a:extLst>
              <a:ext uri="{FF2B5EF4-FFF2-40B4-BE49-F238E27FC236}">
                <a16:creationId xmlns:a16="http://schemas.microsoft.com/office/drawing/2014/main" id="{EE7DEB6A-4F78-B4AF-18B6-66B504AFA1C5}"/>
              </a:ext>
            </a:extLst>
          </p:cNvPr>
          <p:cNvGrpSpPr>
            <a:grpSpLocks noChangeAspect="1"/>
          </p:cNvGrpSpPr>
          <p:nvPr/>
        </p:nvGrpSpPr>
        <p:grpSpPr>
          <a:xfrm>
            <a:off x="7303014" y="3151409"/>
            <a:ext cx="1219817" cy="1083167"/>
            <a:chOff x="6218115" y="2728042"/>
            <a:chExt cx="2024336" cy="1797560"/>
          </a:xfrm>
        </p:grpSpPr>
        <p:grpSp>
          <p:nvGrpSpPr>
            <p:cNvPr id="160" name="组合 166">
              <a:extLst>
                <a:ext uri="{FF2B5EF4-FFF2-40B4-BE49-F238E27FC236}">
                  <a16:creationId xmlns:a16="http://schemas.microsoft.com/office/drawing/2014/main" id="{DB84C521-80F3-814E-2B1E-9857166CB5A2}"/>
                </a:ext>
              </a:extLst>
            </p:cNvPr>
            <p:cNvGrpSpPr/>
            <p:nvPr/>
          </p:nvGrpSpPr>
          <p:grpSpPr>
            <a:xfrm>
              <a:off x="6218115" y="3055941"/>
              <a:ext cx="2024336" cy="1469661"/>
              <a:chOff x="4056261" y="3145144"/>
              <a:chExt cx="1154768" cy="838357"/>
            </a:xfrm>
          </p:grpSpPr>
          <p:grpSp>
            <p:nvGrpSpPr>
              <p:cNvPr id="166" name="组合 167">
                <a:extLst>
                  <a:ext uri="{FF2B5EF4-FFF2-40B4-BE49-F238E27FC236}">
                    <a16:creationId xmlns:a16="http://schemas.microsoft.com/office/drawing/2014/main" id="{F74AA6AB-210F-FFAC-A45B-491CCFC12E87}"/>
                  </a:ext>
                </a:extLst>
              </p:cNvPr>
              <p:cNvGrpSpPr/>
              <p:nvPr/>
            </p:nvGrpSpPr>
            <p:grpSpPr>
              <a:xfrm>
                <a:off x="4056261" y="3145144"/>
                <a:ext cx="1154768" cy="838357"/>
                <a:chOff x="6374370" y="3519084"/>
                <a:chExt cx="2181978" cy="1584105"/>
              </a:xfrm>
            </p:grpSpPr>
            <p:sp>
              <p:nvSpPr>
                <p:cNvPr id="170" name="interior_Top_Lid">
                  <a:extLst>
                    <a:ext uri="{FF2B5EF4-FFF2-40B4-BE49-F238E27FC236}">
                      <a16:creationId xmlns:a16="http://schemas.microsoft.com/office/drawing/2014/main" id="{AE340C65-82F3-C1F6-CEDE-44A84441A3D2}"/>
                    </a:ext>
                  </a:extLst>
                </p:cNvPr>
                <p:cNvSpPr/>
                <p:nvPr/>
              </p:nvSpPr>
              <p:spPr bwMode="auto">
                <a:xfrm>
                  <a:off x="6539994" y="3519084"/>
                  <a:ext cx="1840324" cy="471627"/>
                </a:xfrm>
                <a:custGeom>
                  <a:avLst/>
                  <a:gdLst/>
                  <a:ahLst/>
                  <a:cxnLst>
                    <a:cxn ang="0">
                      <a:pos x="2630" y="338"/>
                    </a:cxn>
                    <a:cxn ang="0">
                      <a:pos x="1315" y="0"/>
                    </a:cxn>
                    <a:cxn ang="0">
                      <a:pos x="0" y="338"/>
                    </a:cxn>
                    <a:cxn ang="0">
                      <a:pos x="1315" y="674"/>
                    </a:cxn>
                    <a:cxn ang="0">
                      <a:pos x="2630" y="338"/>
                    </a:cxn>
                  </a:cxnLst>
                  <a:rect l="0" t="0" r="r" b="b"/>
                  <a:pathLst>
                    <a:path w="2630" h="674">
                      <a:moveTo>
                        <a:pt x="2630" y="338"/>
                      </a:moveTo>
                      <a:lnTo>
                        <a:pt x="1315" y="0"/>
                      </a:lnTo>
                      <a:lnTo>
                        <a:pt x="0" y="338"/>
                      </a:lnTo>
                      <a:lnTo>
                        <a:pt x="1315" y="674"/>
                      </a:lnTo>
                      <a:lnTo>
                        <a:pt x="2630" y="33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FFFF">
                        <a:alpha val="60000"/>
                      </a:srgbClr>
                    </a:gs>
                    <a:gs pos="50000">
                      <a:srgbClr val="CCFFFF">
                        <a:alpha val="73000"/>
                      </a:srgbClr>
                    </a:gs>
                    <a:gs pos="100000">
                      <a:srgbClr val="00FFFF"/>
                    </a:gs>
                  </a:gsLst>
                  <a:lin ang="5400000" scaled="1"/>
                  <a:tileRect/>
                </a:gradFill>
                <a:ln w="95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yriad Web" pitchFamily="34" charset="0"/>
                  </a:endParaRPr>
                </a:p>
              </p:txBody>
            </p:sp>
            <p:sp>
              <p:nvSpPr>
                <p:cNvPr id="171" name="平行四边形 174">
                  <a:extLst>
                    <a:ext uri="{FF2B5EF4-FFF2-40B4-BE49-F238E27FC236}">
                      <a16:creationId xmlns:a16="http://schemas.microsoft.com/office/drawing/2014/main" id="{6B43C091-AF4A-040A-43E0-4D776A3DC0F4}"/>
                    </a:ext>
                  </a:extLst>
                </p:cNvPr>
                <p:cNvSpPr/>
                <p:nvPr/>
              </p:nvSpPr>
              <p:spPr>
                <a:xfrm rot="20726779">
                  <a:off x="7286917" y="3891647"/>
                  <a:ext cx="1269431" cy="1208472"/>
                </a:xfrm>
                <a:prstGeom prst="parallelogram">
                  <a:avLst>
                    <a:gd name="adj" fmla="val 25723"/>
                  </a:avLst>
                </a:prstGeom>
                <a:gradFill flip="none" rotWithShape="1">
                  <a:gsLst>
                    <a:gs pos="56000">
                      <a:srgbClr val="00FFFF">
                        <a:alpha val="62000"/>
                      </a:srgbClr>
                    </a:gs>
                    <a:gs pos="0">
                      <a:srgbClr val="CCFFFF"/>
                    </a:gs>
                    <a:gs pos="100000">
                      <a:srgbClr val="CCFFFF">
                        <a:alpha val="50980"/>
                      </a:srgbClr>
                    </a:gs>
                  </a:gsLst>
                  <a:lin ang="2700000" scaled="1"/>
                  <a:tileRect/>
                </a:gradFill>
                <a:ln>
                  <a:solidFill>
                    <a:schemeClr val="tx1">
                      <a:lumMod val="95000"/>
                      <a:alpha val="3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172" name="平行四边形 175">
                  <a:extLst>
                    <a:ext uri="{FF2B5EF4-FFF2-40B4-BE49-F238E27FC236}">
                      <a16:creationId xmlns:a16="http://schemas.microsoft.com/office/drawing/2014/main" id="{8AD60182-6758-EB3B-C9F8-1042672EB616}"/>
                    </a:ext>
                  </a:extLst>
                </p:cNvPr>
                <p:cNvSpPr/>
                <p:nvPr/>
              </p:nvSpPr>
              <p:spPr>
                <a:xfrm rot="873221" flipH="1">
                  <a:off x="6374370" y="3894716"/>
                  <a:ext cx="1269431" cy="1208473"/>
                </a:xfrm>
                <a:prstGeom prst="parallelogram">
                  <a:avLst>
                    <a:gd name="adj" fmla="val 26586"/>
                  </a:avLst>
                </a:prstGeom>
                <a:gradFill flip="none" rotWithShape="1">
                  <a:gsLst>
                    <a:gs pos="56000">
                      <a:srgbClr val="00FFFF">
                        <a:alpha val="62000"/>
                      </a:srgbClr>
                    </a:gs>
                    <a:gs pos="0">
                      <a:srgbClr val="CCFFFF"/>
                    </a:gs>
                    <a:gs pos="100000">
                      <a:srgbClr val="CCFFFF">
                        <a:alpha val="50980"/>
                      </a:srgbClr>
                    </a:gs>
                  </a:gsLst>
                  <a:lin ang="2700000" scaled="1"/>
                  <a:tileRect/>
                </a:gradFill>
                <a:ln>
                  <a:solidFill>
                    <a:schemeClr val="tx1">
                      <a:lumMod val="95000"/>
                      <a:alpha val="3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</p:grpSp>
          <p:grpSp>
            <p:nvGrpSpPr>
              <p:cNvPr id="167" name="组合 170">
                <a:extLst>
                  <a:ext uri="{FF2B5EF4-FFF2-40B4-BE49-F238E27FC236}">
                    <a16:creationId xmlns:a16="http://schemas.microsoft.com/office/drawing/2014/main" id="{8ECB61A0-A7F1-3A0D-40B6-AACB37B727C5}"/>
                  </a:ext>
                </a:extLst>
              </p:cNvPr>
              <p:cNvGrpSpPr/>
              <p:nvPr/>
            </p:nvGrpSpPr>
            <p:grpSpPr>
              <a:xfrm>
                <a:off x="4139372" y="3425552"/>
                <a:ext cx="505590" cy="505590"/>
                <a:chOff x="7600140" y="1928972"/>
                <a:chExt cx="403678" cy="403678"/>
              </a:xfrm>
              <a:scene3d>
                <a:camera prst="isometricLeftDown">
                  <a:rot lat="600000" lon="2700000" rev="0"/>
                </a:camera>
                <a:lightRig rig="threePt" dir="t"/>
              </a:scene3d>
            </p:grpSpPr>
            <p:sp>
              <p:nvSpPr>
                <p:cNvPr id="168" name="椭圆 171">
                  <a:extLst>
                    <a:ext uri="{FF2B5EF4-FFF2-40B4-BE49-F238E27FC236}">
                      <a16:creationId xmlns:a16="http://schemas.microsoft.com/office/drawing/2014/main" id="{355E93A3-D614-52A1-3B7F-A15FA65A14E2}"/>
                    </a:ext>
                  </a:extLst>
                </p:cNvPr>
                <p:cNvSpPr/>
                <p:nvPr/>
              </p:nvSpPr>
              <p:spPr>
                <a:xfrm>
                  <a:off x="7600140" y="1928972"/>
                  <a:ext cx="403678" cy="403678"/>
                </a:xfrm>
                <a:prstGeom prst="ellipse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3d extrusionH="177800">
                    <a:bevelT w="0"/>
                    <a:bevelB w="6350"/>
                  </a:sp3d>
                </a:bodyPr>
                <a:lstStyle/>
                <a:p>
                  <a:pPr algn="ctr"/>
                  <a:endParaRPr lang="zh-CN" altLang="en-US" sz="3200"/>
                </a:p>
              </p:txBody>
            </p:sp>
            <p:pic>
              <p:nvPicPr>
                <p:cNvPr id="169" name="图形 172">
                  <a:extLst>
                    <a:ext uri="{FF2B5EF4-FFF2-40B4-BE49-F238E27FC236}">
                      <a16:creationId xmlns:a16="http://schemas.microsoft.com/office/drawing/2014/main" id="{D230AA1A-22C6-282E-44B6-C6BC833450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rcRect/>
                <a:stretch/>
              </p:blipFill>
              <p:spPr>
                <a:xfrm>
                  <a:off x="7718504" y="2065263"/>
                  <a:ext cx="166951" cy="131096"/>
                </a:xfrm>
                <a:prstGeom prst="rect">
                  <a:avLst/>
                </a:prstGeom>
              </p:spPr>
            </p:pic>
          </p:grpSp>
        </p:grpSp>
        <p:sp>
          <p:nvSpPr>
            <p:cNvPr id="164" name="UX_Top_Lid">
              <a:extLst>
                <a:ext uri="{FF2B5EF4-FFF2-40B4-BE49-F238E27FC236}">
                  <a16:creationId xmlns:a16="http://schemas.microsoft.com/office/drawing/2014/main" id="{6A3F93E7-302A-AD42-4E22-19BF0568170D}"/>
                </a:ext>
              </a:extLst>
            </p:cNvPr>
            <p:cNvSpPr/>
            <p:nvPr/>
          </p:nvSpPr>
          <p:spPr bwMode="auto">
            <a:xfrm>
              <a:off x="6423755" y="2965688"/>
              <a:ext cx="1607954" cy="411467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FFFF"/>
                </a:gs>
                <a:gs pos="50000">
                  <a:srgbClr val="00B0F0">
                    <a:alpha val="76000"/>
                  </a:srgbClr>
                </a:gs>
                <a:gs pos="99000">
                  <a:srgbClr val="00FFFF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6000">
                      <a:srgbClr val="00FFFF"/>
                    </a:gs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165" name="文本框 90">
              <a:extLst>
                <a:ext uri="{FF2B5EF4-FFF2-40B4-BE49-F238E27FC236}">
                  <a16:creationId xmlns:a16="http://schemas.microsoft.com/office/drawing/2014/main" id="{34D9671B-2EF2-5F59-1349-D964E5DAE2B6}"/>
                </a:ext>
              </a:extLst>
            </p:cNvPr>
            <p:cNvSpPr txBox="1"/>
            <p:nvPr/>
          </p:nvSpPr>
          <p:spPr>
            <a:xfrm>
              <a:off x="6461875" y="2728042"/>
              <a:ext cx="1353038" cy="5771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16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00FFFF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r>
                <a:rPr lang="en-US" altLang="zh-CN" sz="2000" b="1" dirty="0">
                  <a:effectLst>
                    <a:reflection blurRad="6350" stA="60000" endA="900" endPos="60000" dist="29997" dir="5400000" sy="-100000" algn="bl" rotWithShape="0"/>
                  </a:effectLst>
                  <a:latin typeface="Poppins" panose="02000000000000000000" pitchFamily="2" charset="0"/>
                  <a:ea typeface="+mn-ea"/>
                  <a:cs typeface="Poppins" panose="02000000000000000000" pitchFamily="2" charset="0"/>
                </a:rPr>
                <a:t>SOL</a:t>
              </a:r>
              <a:endParaRPr lang="zh-CN" altLang="en-US" sz="2000" dirty="0">
                <a:effectLst>
                  <a:reflection blurRad="6350" stA="60000" endA="900" endPos="60000" dist="29997" dir="5400000" sy="-100000" algn="bl" rotWithShape="0"/>
                </a:effectLst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AEE45CA-F7D3-4717-E940-9A7F91CB1482}"/>
              </a:ext>
            </a:extLst>
          </p:cNvPr>
          <p:cNvSpPr txBox="1"/>
          <p:nvPr/>
        </p:nvSpPr>
        <p:spPr>
          <a:xfrm>
            <a:off x="5429947" y="1326967"/>
            <a:ext cx="2528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Bebas Neue" panose="020B0606020202050201" pitchFamily="34" charset="0"/>
              </a:rPr>
              <a:t>The Payments Spectrum</a:t>
            </a:r>
            <a:endParaRPr lang="zh-CN" altLang="en-US" sz="1800" dirty="0">
              <a:latin typeface="Bebas Neue" panose="020B0606020202050201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188437F-1F20-A23D-D761-7D562688E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76" y="2671842"/>
            <a:ext cx="3677308" cy="75713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228600" indent="-228600">
              <a:buFont typeface="Arial" panose="020B0604020202020204" pitchFamily="34" charset="0"/>
            </a:pPr>
            <a:r>
              <a:rPr lang="en-US" sz="4800" dirty="0">
                <a:solidFill>
                  <a:srgbClr val="D01330"/>
                </a:solidFill>
                <a:latin typeface="Bebas Neue" panose="020B0606020202050201" pitchFamily="34" charset="0"/>
                <a:ea typeface="+mn-ea"/>
                <a:cs typeface="Poppins" panose="02000000000000000000" pitchFamily="2" charset="0"/>
              </a:rPr>
              <a:t>Altcoins</a:t>
            </a:r>
          </a:p>
        </p:txBody>
      </p:sp>
      <p:sp>
        <p:nvSpPr>
          <p:cNvPr id="31" name="文本框 51">
            <a:extLst>
              <a:ext uri="{FF2B5EF4-FFF2-40B4-BE49-F238E27FC236}">
                <a16:creationId xmlns:a16="http://schemas.microsoft.com/office/drawing/2014/main" id="{F1DE20D9-E5ED-DC91-6794-8A92D79E3026}"/>
              </a:ext>
            </a:extLst>
          </p:cNvPr>
          <p:cNvSpPr txBox="1"/>
          <p:nvPr/>
        </p:nvSpPr>
        <p:spPr>
          <a:xfrm>
            <a:off x="292190" y="3622935"/>
            <a:ext cx="4679138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spcBef>
                <a:spcPts val="500"/>
              </a:spcBef>
            </a:pPr>
            <a:r>
              <a:rPr lang="en-US" altLang="zh-CN" sz="1600" dirty="0">
                <a:latin typeface="Poppins" panose="02000000000000000000" pitchFamily="2" charset="0"/>
                <a:cs typeface="Poppins" panose="02000000000000000000" pitchFamily="2" charset="0"/>
              </a:rPr>
              <a:t>Rival coins -- </a:t>
            </a:r>
            <a:r>
              <a:rPr lang="en-US" altLang="zh-CN" sz="1600" i="1" u="sng" dirty="0">
                <a:latin typeface="Poppins" panose="02000000000000000000" pitchFamily="2" charset="0"/>
                <a:cs typeface="Poppins" panose="02000000000000000000" pitchFamily="2" charset="0"/>
              </a:rPr>
              <a:t>different</a:t>
            </a:r>
            <a:r>
              <a:rPr lang="en-US" altLang="zh-CN" sz="1600" dirty="0">
                <a:latin typeface="Poppins" panose="02000000000000000000" pitchFamily="2" charset="0"/>
                <a:cs typeface="Poppins" panose="02000000000000000000" pitchFamily="2" charset="0"/>
              </a:rPr>
              <a:t> protocol,</a:t>
            </a:r>
            <a:br>
              <a:rPr lang="en-US" altLang="zh-CN" sz="1600" dirty="0">
                <a:latin typeface="Poppins" panose="02000000000000000000" pitchFamily="2" charset="0"/>
                <a:cs typeface="Poppins" panose="02000000000000000000" pitchFamily="2" charset="0"/>
              </a:rPr>
            </a:br>
            <a:r>
              <a:rPr lang="en-US" altLang="zh-CN" sz="1600" dirty="0">
                <a:latin typeface="Poppins" panose="02000000000000000000" pitchFamily="2" charset="0"/>
                <a:cs typeface="Poppins" panose="02000000000000000000" pitchFamily="2" charset="0"/>
              </a:rPr>
              <a:t>different blockchain</a:t>
            </a:r>
            <a:endParaRPr lang="zh-CN" altLang="en-US" sz="1600" dirty="0">
              <a:latin typeface="Poppins" panose="02000000000000000000" pitchFamily="2" charset="0"/>
              <a:cs typeface="Poppins" panose="02000000000000000000" pitchFamily="2" charset="0"/>
            </a:endParaRPr>
          </a:p>
        </p:txBody>
      </p:sp>
      <p:cxnSp>
        <p:nvCxnSpPr>
          <p:cNvPr id="32" name="直接连接符 49">
            <a:extLst>
              <a:ext uri="{FF2B5EF4-FFF2-40B4-BE49-F238E27FC236}">
                <a16:creationId xmlns:a16="http://schemas.microsoft.com/office/drawing/2014/main" id="{8EAD849D-0EDA-6DB0-C970-165F2FE159DC}"/>
              </a:ext>
            </a:extLst>
          </p:cNvPr>
          <p:cNvCxnSpPr/>
          <p:nvPr/>
        </p:nvCxnSpPr>
        <p:spPr>
          <a:xfrm>
            <a:off x="574523" y="3473372"/>
            <a:ext cx="1508427" cy="0"/>
          </a:xfrm>
          <a:prstGeom prst="line">
            <a:avLst/>
          </a:prstGeom>
          <a:ln>
            <a:gradFill flip="none" rotWithShape="1">
              <a:gsLst>
                <a:gs pos="0">
                  <a:schemeClr val="tx1">
                    <a:alpha val="36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244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op back behind">
            <a:extLst>
              <a:ext uri="{FF2B5EF4-FFF2-40B4-BE49-F238E27FC236}">
                <a16:creationId xmlns:a16="http://schemas.microsoft.com/office/drawing/2014/main" id="{94A17D86-C99F-4A90-A17E-ACAFE4A06A69}"/>
              </a:ext>
            </a:extLst>
          </p:cNvPr>
          <p:cNvSpPr/>
          <p:nvPr/>
        </p:nvSpPr>
        <p:spPr bwMode="auto">
          <a:xfrm>
            <a:off x="4171114" y="1423022"/>
            <a:ext cx="8680766" cy="3662136"/>
          </a:xfrm>
          <a:custGeom>
            <a:avLst/>
            <a:gdLst>
              <a:gd name="connsiteX0" fmla="*/ 10000 w 10000"/>
              <a:gd name="connsiteY0" fmla="*/ 10000 h 10000"/>
              <a:gd name="connsiteX1" fmla="*/ 5029 w 10000"/>
              <a:gd name="connsiteY1" fmla="*/ 6675 h 10000"/>
              <a:gd name="connsiteX2" fmla="*/ 0 w 10000"/>
              <a:gd name="connsiteY2" fmla="*/ 10000 h 10000"/>
              <a:gd name="connsiteX3" fmla="*/ 0 w 10000"/>
              <a:gd name="connsiteY3" fmla="*/ 1468 h 10000"/>
              <a:gd name="connsiteX4" fmla="*/ 5000 w 10000"/>
              <a:gd name="connsiteY4" fmla="*/ 0 h 10000"/>
              <a:gd name="connsiteX5" fmla="*/ 10000 w 10000"/>
              <a:gd name="connsiteY5" fmla="*/ 1468 h 10000"/>
              <a:gd name="connsiteX6" fmla="*/ 10000 w 10000"/>
              <a:gd name="connsiteY6" fmla="*/ 10000 h 10000"/>
              <a:gd name="connsiteX0" fmla="*/ 10000 w 10000"/>
              <a:gd name="connsiteY0" fmla="*/ 10949 h 10949"/>
              <a:gd name="connsiteX1" fmla="*/ 5029 w 10000"/>
              <a:gd name="connsiteY1" fmla="*/ 7624 h 10949"/>
              <a:gd name="connsiteX2" fmla="*/ 0 w 10000"/>
              <a:gd name="connsiteY2" fmla="*/ 10949 h 10949"/>
              <a:gd name="connsiteX3" fmla="*/ 0 w 10000"/>
              <a:gd name="connsiteY3" fmla="*/ 2417 h 10949"/>
              <a:gd name="connsiteX4" fmla="*/ 5015 w 10000"/>
              <a:gd name="connsiteY4" fmla="*/ 0 h 10949"/>
              <a:gd name="connsiteX5" fmla="*/ 10000 w 10000"/>
              <a:gd name="connsiteY5" fmla="*/ 2417 h 10949"/>
              <a:gd name="connsiteX6" fmla="*/ 10000 w 10000"/>
              <a:gd name="connsiteY6" fmla="*/ 10949 h 10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949">
                <a:moveTo>
                  <a:pt x="10000" y="10949"/>
                </a:moveTo>
                <a:lnTo>
                  <a:pt x="5029" y="7624"/>
                </a:lnTo>
                <a:lnTo>
                  <a:pt x="0" y="10949"/>
                </a:lnTo>
                <a:lnTo>
                  <a:pt x="0" y="2417"/>
                </a:lnTo>
                <a:lnTo>
                  <a:pt x="5015" y="0"/>
                </a:lnTo>
                <a:lnTo>
                  <a:pt x="10000" y="2417"/>
                </a:lnTo>
                <a:lnTo>
                  <a:pt x="10000" y="10949"/>
                </a:lnTo>
                <a:close/>
              </a:path>
            </a:pathLst>
          </a:custGeom>
          <a:solidFill>
            <a:schemeClr val="accent2">
              <a:alpha val="33000"/>
            </a:schemeClr>
          </a:solidFill>
          <a:ln w="9525">
            <a:gradFill>
              <a:gsLst>
                <a:gs pos="0">
                  <a:schemeClr val="accent4">
                    <a:lumMod val="50000"/>
                  </a:schemeClr>
                </a:gs>
                <a:gs pos="28000">
                  <a:schemeClr val="tx1">
                    <a:lumMod val="95000"/>
                  </a:schemeClr>
                </a:gs>
                <a:gs pos="100000">
                  <a:srgbClr val="FBBB46">
                    <a:alpha val="0"/>
                  </a:srgbClr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Web" pitchFamily="34" charset="0"/>
            </a:endParaRPr>
          </a:p>
        </p:txBody>
      </p:sp>
      <p:cxnSp>
        <p:nvCxnSpPr>
          <p:cNvPr id="23" name="直接箭头连接符 22"/>
          <p:cNvCxnSpPr>
            <a:cxnSpLocks/>
          </p:cNvCxnSpPr>
          <p:nvPr/>
        </p:nvCxnSpPr>
        <p:spPr>
          <a:xfrm flipV="1">
            <a:off x="3735413" y="3670603"/>
            <a:ext cx="5713440" cy="1433351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1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" name="图片 2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207" y="-1567"/>
            <a:ext cx="10574184" cy="7407196"/>
          </a:xfrm>
          <a:prstGeom prst="rect">
            <a:avLst/>
          </a:prstGeom>
        </p:spPr>
      </p:pic>
      <p:grpSp>
        <p:nvGrpSpPr>
          <p:cNvPr id="184" name="组合 183"/>
          <p:cNvGrpSpPr/>
          <p:nvPr/>
        </p:nvGrpSpPr>
        <p:grpSpPr>
          <a:xfrm>
            <a:off x="4471773" y="1504343"/>
            <a:ext cx="7320470" cy="7832444"/>
            <a:chOff x="14175607" y="3852283"/>
            <a:chExt cx="4463122" cy="4775261"/>
          </a:xfrm>
        </p:grpSpPr>
        <p:sp>
          <p:nvSpPr>
            <p:cNvPr id="185" name="矩形: 圆角 184"/>
            <p:cNvSpPr/>
            <p:nvPr/>
          </p:nvSpPr>
          <p:spPr>
            <a:xfrm>
              <a:off x="14175607" y="3852283"/>
              <a:ext cx="4463122" cy="4463122"/>
            </a:xfrm>
            <a:prstGeom prst="roundRect">
              <a:avLst>
                <a:gd name="adj" fmla="val 4538"/>
              </a:avLst>
            </a:prstGeom>
            <a:gradFill>
              <a:gsLst>
                <a:gs pos="23000">
                  <a:schemeClr val="accent2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8100000" scaled="1"/>
            </a:gradFill>
            <a:ln w="22225">
              <a:gradFill flip="none" rotWithShape="1">
                <a:gsLst>
                  <a:gs pos="27000">
                    <a:schemeClr val="accent2">
                      <a:alpha val="0"/>
                    </a:schemeClr>
                  </a:gs>
                  <a:gs pos="100000">
                    <a:schemeClr val="accent1"/>
                  </a:gs>
                </a:gsLst>
                <a:lin ang="8100000" scaled="1"/>
                <a:tileRect/>
              </a:gradFill>
              <a:prstDash val="sysDash"/>
            </a:ln>
            <a:effectLst/>
            <a:scene3d>
              <a:camera prst="isometricTopUp">
                <a:rot lat="19015212" lon="17445209" rev="4529344"/>
              </a:camera>
              <a:lightRig rig="contrasting" dir="t">
                <a:rot lat="0" lon="0" rev="2400000"/>
              </a:lightRig>
            </a:scene3d>
            <a:sp3d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6" name="矩形: 圆角 185"/>
            <p:cNvSpPr/>
            <p:nvPr/>
          </p:nvSpPr>
          <p:spPr>
            <a:xfrm>
              <a:off x="14175607" y="4164422"/>
              <a:ext cx="4463122" cy="4463122"/>
            </a:xfrm>
            <a:prstGeom prst="roundRect">
              <a:avLst>
                <a:gd name="adj" fmla="val 4538"/>
              </a:avLst>
            </a:prstGeom>
            <a:noFill/>
            <a:ln w="47625">
              <a:gradFill flip="none" rotWithShape="1">
                <a:gsLst>
                  <a:gs pos="27000">
                    <a:schemeClr val="accent2">
                      <a:alpha val="0"/>
                    </a:schemeClr>
                  </a:gs>
                  <a:gs pos="100000">
                    <a:schemeClr val="accent1"/>
                  </a:gs>
                </a:gsLst>
                <a:lin ang="8100000" scaled="1"/>
                <a:tileRect/>
              </a:gradFill>
            </a:ln>
            <a:effectLst/>
            <a:scene3d>
              <a:camera prst="isometricTopUp">
                <a:rot lat="19015212" lon="17445209" rev="4529344"/>
              </a:camera>
              <a:lightRig rig="contrasting" dir="t">
                <a:rot lat="0" lon="0" rev="2400000"/>
              </a:lightRig>
            </a:scene3d>
            <a:sp3d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cxnSp>
        <p:nvCxnSpPr>
          <p:cNvPr id="19" name="直接箭头连接符 18"/>
          <p:cNvCxnSpPr>
            <a:cxnSpLocks/>
          </p:cNvCxnSpPr>
          <p:nvPr/>
        </p:nvCxnSpPr>
        <p:spPr>
          <a:xfrm>
            <a:off x="3735413" y="5103954"/>
            <a:ext cx="4417442" cy="1185944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1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86946" y="527895"/>
            <a:ext cx="10504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>
                <a:latin typeface="Bebas Neue" panose="020B0606020202050201" pitchFamily="34" charset="0"/>
              </a:rPr>
              <a:t>One Coin, Many Blockchains</a:t>
            </a:r>
            <a:endParaRPr lang="zh-CN" altLang="en-US" sz="4800" dirty="0">
              <a:latin typeface="Bebas Neue" panose="020B0606020202050201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0112" y="1254666"/>
            <a:ext cx="428625" cy="34350"/>
          </a:xfrm>
          <a:prstGeom prst="rect">
            <a:avLst/>
          </a:prstGeom>
          <a:solidFill>
            <a:srgbClr val="D01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3735413" y="2044837"/>
            <a:ext cx="0" cy="3059117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1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/>
          <p:cNvSpPr txBox="1"/>
          <p:nvPr/>
        </p:nvSpPr>
        <p:spPr>
          <a:xfrm>
            <a:off x="2928566" y="1787933"/>
            <a:ext cx="1170434" cy="260071"/>
          </a:xfrm>
          <a:prstGeom prst="rect">
            <a:avLst/>
          </a:prstGeom>
          <a:noFill/>
          <a:effectLst/>
          <a:scene3d>
            <a:camera prst="isometricRightUp">
              <a:rot lat="600000" lon="19200000" rev="0"/>
            </a:camera>
            <a:lightRig rig="threePt" dir="t"/>
          </a:scene3d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 algn="ctr">
              <a:buFont typeface="Arial" panose="020B0604020202020204" pitchFamily="34" charset="0"/>
              <a:buNone/>
            </a:pPr>
            <a:r>
              <a:rPr lang="en-US" sz="1200" b="1">
                <a:solidFill>
                  <a:schemeClr val="tx1">
                    <a:lumMod val="85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Poppins" panose="02000000000000000000" pitchFamily="2" charset="0"/>
                <a:ea typeface="+mn-ea"/>
                <a:cs typeface="Poppins" panose="02000000000000000000" pitchFamily="2" charset="0"/>
              </a:rPr>
              <a:t>Extensibility</a:t>
            </a:r>
            <a:endParaRPr lang="en-US" sz="1200" b="1" dirty="0">
              <a:solidFill>
                <a:schemeClr val="tx1">
                  <a:lumMod val="85000"/>
                </a:schemeClr>
              </a:solidFill>
              <a:effectLst>
                <a:reflection blurRad="6350" stA="50000" endA="300" endPos="50000" dist="60007" dir="5400000" sy="-100000" algn="bl" rotWithShape="0"/>
              </a:effectLst>
              <a:latin typeface="Poppins" panose="02000000000000000000" pitchFamily="2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48" name="Title 1"/>
          <p:cNvSpPr txBox="1"/>
          <p:nvPr/>
        </p:nvSpPr>
        <p:spPr>
          <a:xfrm>
            <a:off x="8011153" y="3473372"/>
            <a:ext cx="2058988" cy="260071"/>
          </a:xfrm>
          <a:prstGeom prst="rect">
            <a:avLst/>
          </a:prstGeom>
          <a:noFill/>
          <a:effectLst/>
          <a:scene3d>
            <a:camera prst="isometricRightUp">
              <a:rot lat="1200000" lon="19200000" rev="0"/>
            </a:camera>
            <a:lightRig rig="threePt" dir="t"/>
          </a:scene3d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228600" indent="-228600" algn="ctr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1200" b="1">
                <a:solidFill>
                  <a:schemeClr val="tx1">
                    <a:lumMod val="85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Poppins" panose="02000000000000000000" pitchFamily="2" charset="0"/>
                <a:cs typeface="Poppins" panose="02000000000000000000" pitchFamily="2" charset="0"/>
              </a:defRPr>
            </a:lvl1pPr>
          </a:lstStyle>
          <a:p>
            <a:r>
              <a:rPr lang="en-US" dirty="0"/>
              <a:t>Privacy</a:t>
            </a:r>
          </a:p>
        </p:txBody>
      </p:sp>
      <p:sp>
        <p:nvSpPr>
          <p:cNvPr id="49" name="Title 1"/>
          <p:cNvSpPr txBox="1"/>
          <p:nvPr/>
        </p:nvSpPr>
        <p:spPr>
          <a:xfrm>
            <a:off x="6567680" y="5877426"/>
            <a:ext cx="2058988" cy="260071"/>
          </a:xfrm>
          <a:prstGeom prst="rect">
            <a:avLst/>
          </a:prstGeom>
          <a:noFill/>
          <a:effectLst/>
          <a:scene3d>
            <a:camera prst="isometricLeftDown">
              <a:rot lat="1200000" lon="2400000" rev="0"/>
            </a:camera>
            <a:lightRig rig="threePt" dir="t"/>
          </a:scene3d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 algn="ctr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tx1">
                    <a:lumMod val="85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Poppins" panose="02000000000000000000" pitchFamily="2" charset="0"/>
                <a:ea typeface="+mn-ea"/>
                <a:cs typeface="Poppins" panose="02000000000000000000" pitchFamily="2" charset="0"/>
              </a:rPr>
              <a:t>Centralization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4301506" y="3951514"/>
            <a:ext cx="1200023" cy="1141465"/>
            <a:chOff x="4056261" y="2847099"/>
            <a:chExt cx="1200023" cy="1141465"/>
          </a:xfrm>
        </p:grpSpPr>
        <p:grpSp>
          <p:nvGrpSpPr>
            <p:cNvPr id="12" name="组合 11"/>
            <p:cNvGrpSpPr/>
            <p:nvPr/>
          </p:nvGrpSpPr>
          <p:grpSpPr>
            <a:xfrm>
              <a:off x="4056261" y="3145144"/>
              <a:ext cx="1154768" cy="843420"/>
              <a:chOff x="6374370" y="3519084"/>
              <a:chExt cx="2181978" cy="1593672"/>
            </a:xfrm>
          </p:grpSpPr>
          <p:sp>
            <p:nvSpPr>
              <p:cNvPr id="13" name="interior_Top_Lid"/>
              <p:cNvSpPr/>
              <p:nvPr/>
            </p:nvSpPr>
            <p:spPr bwMode="auto">
              <a:xfrm>
                <a:off x="6539994" y="3519084"/>
                <a:ext cx="1840324" cy="471627"/>
              </a:xfrm>
              <a:custGeom>
                <a:avLst/>
                <a:gdLst/>
                <a:ahLst/>
                <a:cxnLst>
                  <a:cxn ang="0">
                    <a:pos x="2630" y="338"/>
                  </a:cxn>
                  <a:cxn ang="0">
                    <a:pos x="1315" y="0"/>
                  </a:cxn>
                  <a:cxn ang="0">
                    <a:pos x="0" y="338"/>
                  </a:cxn>
                  <a:cxn ang="0">
                    <a:pos x="1315" y="674"/>
                  </a:cxn>
                  <a:cxn ang="0">
                    <a:pos x="2630" y="338"/>
                  </a:cxn>
                </a:cxnLst>
                <a:rect l="0" t="0" r="r" b="b"/>
                <a:pathLst>
                  <a:path w="2630" h="674">
                    <a:moveTo>
                      <a:pt x="2630" y="338"/>
                    </a:moveTo>
                    <a:lnTo>
                      <a:pt x="1315" y="0"/>
                    </a:lnTo>
                    <a:lnTo>
                      <a:pt x="0" y="338"/>
                    </a:lnTo>
                    <a:lnTo>
                      <a:pt x="1315" y="674"/>
                    </a:lnTo>
                    <a:lnTo>
                      <a:pt x="2630" y="338"/>
                    </a:lnTo>
                    <a:close/>
                  </a:path>
                </a:pathLst>
              </a:custGeom>
              <a:gradFill flip="none" rotWithShape="1">
                <a:gsLst>
                  <a:gs pos="56000">
                    <a:schemeClr val="accent2">
                      <a:lumMod val="40000"/>
                      <a:lumOff val="60000"/>
                      <a:alpha val="8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rgbClr val="FBBB46">
                      <a:alpha val="51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平行四边形 14"/>
              <p:cNvSpPr/>
              <p:nvPr/>
            </p:nvSpPr>
            <p:spPr>
              <a:xfrm rot="20726779">
                <a:off x="7286917" y="3904284"/>
                <a:ext cx="1269431" cy="1208472"/>
              </a:xfrm>
              <a:prstGeom prst="parallelogram">
                <a:avLst>
                  <a:gd name="adj" fmla="val 26586"/>
                </a:avLst>
              </a:prstGeom>
              <a:gradFill flip="none" rotWithShape="1">
                <a:gsLst>
                  <a:gs pos="56000">
                    <a:schemeClr val="accent2">
                      <a:lumMod val="40000"/>
                      <a:lumOff val="60000"/>
                      <a:alpha val="8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rgbClr val="FBBB46">
                      <a:alpha val="51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5"/>
              <p:cNvSpPr/>
              <p:nvPr/>
            </p:nvSpPr>
            <p:spPr>
              <a:xfrm rot="873221" flipH="1">
                <a:off x="6374370" y="3894716"/>
                <a:ext cx="1269431" cy="1208473"/>
              </a:xfrm>
              <a:prstGeom prst="parallelogram">
                <a:avLst>
                  <a:gd name="adj" fmla="val 26586"/>
                </a:avLst>
              </a:prstGeom>
              <a:gradFill flip="none" rotWithShape="1">
                <a:gsLst>
                  <a:gs pos="56000">
                    <a:schemeClr val="accent2">
                      <a:lumMod val="40000"/>
                      <a:lumOff val="60000"/>
                      <a:alpha val="8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rgbClr val="FBBB46">
                      <a:alpha val="51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UX_Top_Lid"/>
            <p:cNvSpPr/>
            <p:nvPr/>
          </p:nvSpPr>
          <p:spPr bwMode="auto">
            <a:xfrm>
              <a:off x="4177252" y="3075416"/>
              <a:ext cx="920936" cy="238142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BBB46"/>
                </a:gs>
                <a:gs pos="50000">
                  <a:schemeClr val="accent2">
                    <a:lumMod val="40000"/>
                    <a:lumOff val="60000"/>
                  </a:schemeClr>
                </a:gs>
                <a:gs pos="99000">
                  <a:srgbClr val="FBBB46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266130" y="2847099"/>
              <a:ext cx="990154" cy="46166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400000" rev="0"/>
                </a:camera>
                <a:lightRig rig="threePt" dir="t"/>
              </a:scene3d>
              <a:sp3d extrusionH="38100">
                <a:bevelB w="38100" h="38100"/>
                <a:extrusionClr>
                  <a:schemeClr val="accent4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r>
                <a:rPr lang="en-US" altLang="zh-CN" sz="1200" b="1" dirty="0">
                  <a:effectLst>
                    <a:reflection blurRad="6350" stA="60000" endA="900" endPos="60000" dist="29997" dir="5400000" sy="-100000" algn="bl" rotWithShape="0"/>
                  </a:effectLst>
                  <a:latin typeface="Poppins" panose="02000000000000000000" pitchFamily="2" charset="0"/>
                  <a:ea typeface="+mn-ea"/>
                  <a:cs typeface="Poppins" panose="02000000000000000000" pitchFamily="2" charset="0"/>
                </a:rPr>
                <a:t>300 kb Bitcoin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139372" y="3425552"/>
              <a:ext cx="505590" cy="505590"/>
              <a:chOff x="7600140" y="1928972"/>
              <a:chExt cx="403678" cy="403678"/>
            </a:xfrm>
            <a:scene3d>
              <a:camera prst="isometricLeftDown">
                <a:rot lat="600000" lon="2700000" rev="0"/>
              </a:camera>
              <a:lightRig rig="threePt" dir="t"/>
            </a:scene3d>
          </p:grpSpPr>
          <p:sp>
            <p:nvSpPr>
              <p:cNvPr id="22" name="椭圆 21"/>
              <p:cNvSpPr/>
              <p:nvPr/>
            </p:nvSpPr>
            <p:spPr>
              <a:xfrm>
                <a:off x="7600140" y="1928972"/>
                <a:ext cx="403678" cy="403678"/>
              </a:xfrm>
              <a:prstGeom prst="ellipse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177800">
                  <a:bevelT w="0"/>
                  <a:bevelB w="6350"/>
                </a:sp3d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4" name="图形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718504" y="2025877"/>
                <a:ext cx="166951" cy="209868"/>
              </a:xfrm>
              <a:prstGeom prst="rect">
                <a:avLst/>
              </a:prstGeom>
            </p:spPr>
          </p:pic>
        </p:grpSp>
      </p:grpSp>
      <p:grpSp>
        <p:nvGrpSpPr>
          <p:cNvPr id="5" name="组合 4"/>
          <p:cNvGrpSpPr/>
          <p:nvPr/>
        </p:nvGrpSpPr>
        <p:grpSpPr>
          <a:xfrm>
            <a:off x="4930659" y="4236377"/>
            <a:ext cx="1394791" cy="1018728"/>
            <a:chOff x="6374370" y="3519086"/>
            <a:chExt cx="2181976" cy="1593672"/>
          </a:xfrm>
        </p:grpSpPr>
        <p:sp>
          <p:nvSpPr>
            <p:cNvPr id="25" name="interior_Top_Lid"/>
            <p:cNvSpPr/>
            <p:nvPr/>
          </p:nvSpPr>
          <p:spPr bwMode="auto">
            <a:xfrm>
              <a:off x="6539993" y="3519086"/>
              <a:ext cx="1840323" cy="471627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4"/>
                </a:cxn>
                <a:cxn ang="0">
                  <a:pos x="2630" y="338"/>
                </a:cxn>
              </a:cxnLst>
              <a:rect l="0" t="0" r="r" b="b"/>
              <a:pathLst>
                <a:path w="2630" h="674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4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26" name="平行四边形 25"/>
            <p:cNvSpPr/>
            <p:nvPr/>
          </p:nvSpPr>
          <p:spPr>
            <a:xfrm rot="20726779">
              <a:off x="7286915" y="3904285"/>
              <a:ext cx="1269431" cy="1208473"/>
            </a:xfrm>
            <a:prstGeom prst="parallelogram">
              <a:avLst>
                <a:gd name="adj" fmla="val 26586"/>
              </a:avLst>
            </a:prstGeom>
            <a:gradFill>
              <a:gsLst>
                <a:gs pos="0">
                  <a:srgbClr val="FBBB46">
                    <a:alpha val="68000"/>
                  </a:srgbClr>
                </a:gs>
                <a:gs pos="57000">
                  <a:schemeClr val="accent6">
                    <a:lumMod val="60000"/>
                    <a:lumOff val="40000"/>
                    <a:alpha val="55000"/>
                  </a:schemeClr>
                </a:gs>
                <a:gs pos="100000">
                  <a:srgbClr val="FBBB46">
                    <a:alpha val="51000"/>
                  </a:srgbClr>
                </a:gs>
              </a:gsLst>
              <a:lin ang="21594000" scaled="0"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7" name="平行四边形 26"/>
            <p:cNvSpPr/>
            <p:nvPr/>
          </p:nvSpPr>
          <p:spPr>
            <a:xfrm rot="873221" flipH="1">
              <a:off x="6374370" y="3894716"/>
              <a:ext cx="1269431" cy="1208473"/>
            </a:xfrm>
            <a:prstGeom prst="parallelogram">
              <a:avLst>
                <a:gd name="adj" fmla="val 26586"/>
              </a:avLst>
            </a:prstGeom>
            <a:gradFill>
              <a:gsLst>
                <a:gs pos="0">
                  <a:srgbClr val="FBBB46">
                    <a:alpha val="68000"/>
                  </a:srgbClr>
                </a:gs>
                <a:gs pos="57000">
                  <a:schemeClr val="accent6">
                    <a:lumMod val="60000"/>
                    <a:lumOff val="40000"/>
                    <a:alpha val="55000"/>
                  </a:schemeClr>
                </a:gs>
                <a:gs pos="100000">
                  <a:srgbClr val="FBBB46">
                    <a:alpha val="51000"/>
                  </a:srgbClr>
                </a:gs>
              </a:gsLst>
              <a:lin ang="21594000" scaled="0"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7" name="UX_Top_Lid"/>
          <p:cNvSpPr/>
          <p:nvPr/>
        </p:nvSpPr>
        <p:spPr bwMode="auto">
          <a:xfrm>
            <a:off x="5107759" y="4183672"/>
            <a:ext cx="1045499" cy="267537"/>
          </a:xfrm>
          <a:custGeom>
            <a:avLst/>
            <a:gdLst/>
            <a:ahLst/>
            <a:cxnLst>
              <a:cxn ang="0">
                <a:pos x="2630" y="338"/>
              </a:cxn>
              <a:cxn ang="0">
                <a:pos x="1315" y="0"/>
              </a:cxn>
              <a:cxn ang="0">
                <a:pos x="0" y="338"/>
              </a:cxn>
              <a:cxn ang="0">
                <a:pos x="1315" y="673"/>
              </a:cxn>
              <a:cxn ang="0">
                <a:pos x="2630" y="338"/>
              </a:cxn>
            </a:cxnLst>
            <a:rect l="0" t="0" r="r" b="b"/>
            <a:pathLst>
              <a:path w="2630" h="673">
                <a:moveTo>
                  <a:pt x="2630" y="338"/>
                </a:moveTo>
                <a:lnTo>
                  <a:pt x="1315" y="0"/>
                </a:lnTo>
                <a:lnTo>
                  <a:pt x="0" y="338"/>
                </a:lnTo>
                <a:lnTo>
                  <a:pt x="1315" y="673"/>
                </a:lnTo>
                <a:lnTo>
                  <a:pt x="2630" y="33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50000">
                <a:schemeClr val="accent2"/>
              </a:gs>
              <a:gs pos="99000">
                <a:schemeClr val="accent4"/>
              </a:gs>
            </a:gsLst>
            <a:lin ang="5400000" scaled="1"/>
            <a:tileRect/>
          </a:gradFill>
          <a:ln w="9525">
            <a:gradFill>
              <a:gsLst>
                <a:gs pos="0">
                  <a:srgbClr val="FFFFFF">
                    <a:lumMod val="50000"/>
                  </a:srgbClr>
                </a:gs>
                <a:gs pos="50000">
                  <a:srgbClr val="FFFFFF">
                    <a:lumMod val="95000"/>
                  </a:srgbClr>
                </a:gs>
                <a:gs pos="100000">
                  <a:srgbClr val="FFFFFF"/>
                </a:gs>
              </a:gsLst>
              <a:lin ang="5400000" scaled="0"/>
            </a:gradFill>
            <a:round/>
          </a:ln>
          <a:effectLst>
            <a:outerShdw blurRad="254000" dist="368300" dir="5400000" sx="87000" sy="87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Web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67341" y="4022987"/>
            <a:ext cx="729394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LeftDown">
                <a:rot lat="1200000" lon="2400000" rev="0"/>
              </a:camera>
              <a:lightRig rig="threePt" dir="t"/>
            </a:scene3d>
            <a:sp3d extrusionH="38100">
              <a:bevelB w="38100" h="38100"/>
              <a:extrusionClr>
                <a:schemeClr val="accent4"/>
              </a:extrusionClr>
              <a:contourClr>
                <a:schemeClr val="tx1">
                  <a:lumMod val="95000"/>
                </a:schemeClr>
              </a:contourClr>
            </a:sp3d>
          </a:bodyPr>
          <a:lstStyle/>
          <a:p>
            <a:pPr algn="ctr"/>
            <a:r>
              <a:rPr lang="en-US" altLang="zh-CN" sz="2000" b="1" dirty="0">
                <a:effectLst>
                  <a:reflection blurRad="6350" stA="60000" endA="900" endPos="60000" dist="29997" dir="5400000" sy="-100000" algn="bl" rotWithShape="0"/>
                </a:effectLst>
                <a:latin typeface="Poppins" panose="02000000000000000000" pitchFamily="2" charset="0"/>
                <a:ea typeface="+mn-ea"/>
                <a:cs typeface="Poppins" panose="02000000000000000000" pitchFamily="2" charset="0"/>
              </a:rPr>
              <a:t>BTC</a:t>
            </a:r>
            <a:endParaRPr lang="zh-CN" altLang="en-US" sz="2000" dirty="0"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002906" y="4539897"/>
            <a:ext cx="649767" cy="649768"/>
            <a:chOff x="7600148" y="1928972"/>
            <a:chExt cx="403678" cy="403678"/>
          </a:xfrm>
          <a:scene3d>
            <a:camera prst="isometricLeftDown">
              <a:rot lat="600000" lon="2700000" rev="0"/>
            </a:camera>
            <a:lightRig rig="threePt" dir="t"/>
          </a:scene3d>
        </p:grpSpPr>
        <p:sp>
          <p:nvSpPr>
            <p:cNvPr id="11" name="椭圆 10"/>
            <p:cNvSpPr/>
            <p:nvPr/>
          </p:nvSpPr>
          <p:spPr>
            <a:xfrm>
              <a:off x="7600148" y="1928972"/>
              <a:ext cx="403678" cy="40367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177800">
                <a:bevelT w="0"/>
                <a:bevelB w="6350"/>
              </a:sp3d>
            </a:bodyPr>
            <a:lstStyle/>
            <a:p>
              <a:pPr algn="ctr"/>
              <a:endParaRPr lang="zh-CN" altLang="en-US" sz="1600"/>
            </a:p>
          </p:txBody>
        </p:sp>
        <p:pic>
          <p:nvPicPr>
            <p:cNvPr id="14" name="图形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718504" y="2047335"/>
              <a:ext cx="166951" cy="166951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74A5395-7501-774D-A911-1801AA2A6DC4}"/>
              </a:ext>
            </a:extLst>
          </p:cNvPr>
          <p:cNvGrpSpPr/>
          <p:nvPr/>
        </p:nvGrpSpPr>
        <p:grpSpPr>
          <a:xfrm>
            <a:off x="5630589" y="2482041"/>
            <a:ext cx="1555626" cy="1078423"/>
            <a:chOff x="4595223" y="2157821"/>
            <a:chExt cx="1555626" cy="1078423"/>
          </a:xfrm>
        </p:grpSpPr>
        <p:sp>
          <p:nvSpPr>
            <p:cNvPr id="146" name="平行四边形 145"/>
            <p:cNvSpPr/>
            <p:nvPr/>
          </p:nvSpPr>
          <p:spPr>
            <a:xfrm rot="20726779">
              <a:off x="5479028" y="2596684"/>
              <a:ext cx="671821" cy="639560"/>
            </a:xfrm>
            <a:prstGeom prst="parallelogram">
              <a:avLst>
                <a:gd name="adj" fmla="val 25588"/>
              </a:avLst>
            </a:prstGeom>
            <a:gradFill flip="none" rotWithShape="1">
              <a:gsLst>
                <a:gs pos="56000">
                  <a:srgbClr val="AB7FD6">
                    <a:alpha val="87000"/>
                    <a:lumMod val="86000"/>
                  </a:srgbClr>
                </a:gs>
                <a:gs pos="0">
                  <a:srgbClr val="FFD8FF">
                    <a:alpha val="22000"/>
                  </a:srgbClr>
                </a:gs>
                <a:gs pos="100000">
                  <a:srgbClr val="FFD8FF">
                    <a:alpha val="4800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7" name="平行四边形 146"/>
            <p:cNvSpPr/>
            <p:nvPr/>
          </p:nvSpPr>
          <p:spPr>
            <a:xfrm rot="873221" flipH="1">
              <a:off x="4595223" y="2543635"/>
              <a:ext cx="1063819" cy="639561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AB7FD6">
                    <a:alpha val="87000"/>
                    <a:lumMod val="86000"/>
                  </a:srgbClr>
                </a:gs>
                <a:gs pos="0">
                  <a:srgbClr val="FFD8FF">
                    <a:alpha val="22000"/>
                  </a:srgbClr>
                </a:gs>
                <a:gs pos="100000">
                  <a:srgbClr val="FFD8FF">
                    <a:alpha val="4800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0" name="平行四边形 149"/>
            <p:cNvSpPr/>
            <p:nvPr/>
          </p:nvSpPr>
          <p:spPr>
            <a:xfrm rot="860404">
              <a:off x="4726961" y="2352750"/>
              <a:ext cx="1323541" cy="237488"/>
            </a:xfrm>
            <a:prstGeom prst="parallelogram">
              <a:avLst>
                <a:gd name="adj" fmla="val 180379"/>
              </a:avLst>
            </a:prstGeom>
            <a:gradFill flip="none" rotWithShape="1">
              <a:gsLst>
                <a:gs pos="56000">
                  <a:srgbClr val="6D41A0"/>
                </a:gs>
                <a:gs pos="0">
                  <a:srgbClr val="FFD8FF"/>
                </a:gs>
                <a:gs pos="100000">
                  <a:srgbClr val="AB7FD6"/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1" name="平行四边形 150"/>
            <p:cNvSpPr/>
            <p:nvPr/>
          </p:nvSpPr>
          <p:spPr>
            <a:xfrm rot="860404">
              <a:off x="4722293" y="2302987"/>
              <a:ext cx="1266049" cy="213599"/>
            </a:xfrm>
            <a:prstGeom prst="parallelogram">
              <a:avLst>
                <a:gd name="adj" fmla="val 180379"/>
              </a:avLst>
            </a:prstGeom>
            <a:gradFill flip="none" rotWithShape="1">
              <a:gsLst>
                <a:gs pos="56000">
                  <a:srgbClr val="AB7FD6">
                    <a:lumMod val="86000"/>
                    <a:alpha val="81000"/>
                  </a:srgbClr>
                </a:gs>
                <a:gs pos="0">
                  <a:srgbClr val="FFD8FF"/>
                </a:gs>
                <a:gs pos="100000">
                  <a:srgbClr val="FFD8FF">
                    <a:alpha val="6500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4970404" y="2157821"/>
              <a:ext cx="727830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10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9900FF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r>
                <a:rPr lang="en-US" altLang="zh-CN" sz="2000" b="1" dirty="0">
                  <a:effectLst>
                    <a:reflection blurRad="6350" stA="60000" endA="900" endPos="60000" dist="29997" dir="5400000" sy="-100000" algn="bl" rotWithShape="0"/>
                  </a:effectLst>
                  <a:latin typeface="Poppins" panose="02000000000000000000" pitchFamily="2" charset="0"/>
                  <a:ea typeface="+mn-ea"/>
                  <a:cs typeface="Poppins" panose="02000000000000000000" pitchFamily="2" charset="0"/>
                </a:rPr>
                <a:t>ETH</a:t>
              </a: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4820358" y="2586403"/>
              <a:ext cx="546096" cy="546096"/>
              <a:chOff x="10004950" y="1928972"/>
              <a:chExt cx="403678" cy="403678"/>
            </a:xfrm>
            <a:scene3d>
              <a:camera prst="isometricLeftDown">
                <a:rot lat="1200000" lon="2700000" rev="0"/>
              </a:camera>
              <a:lightRig rig="threePt" dir="t"/>
            </a:scene3d>
          </p:grpSpPr>
          <p:sp>
            <p:nvSpPr>
              <p:cNvPr id="202" name="椭圆 201"/>
              <p:cNvSpPr/>
              <p:nvPr/>
            </p:nvSpPr>
            <p:spPr>
              <a:xfrm>
                <a:off x="10004950" y="1928972"/>
                <a:ext cx="403678" cy="403678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03" name="图形 202"/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130749" y="2007977"/>
                <a:ext cx="152080" cy="245668"/>
              </a:xfrm>
              <a:prstGeom prst="rect">
                <a:avLst/>
              </a:prstGeom>
            </p:spPr>
          </p:pic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1B2F6783-C475-B241-93B4-071A84EF9AC9}"/>
              </a:ext>
            </a:extLst>
          </p:cNvPr>
          <p:cNvGrpSpPr/>
          <p:nvPr/>
        </p:nvGrpSpPr>
        <p:grpSpPr>
          <a:xfrm>
            <a:off x="8945290" y="3710602"/>
            <a:ext cx="727558" cy="671634"/>
            <a:chOff x="8175873" y="3388619"/>
            <a:chExt cx="727558" cy="671634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E7DDE77C-F972-9341-A449-73A7D473F336}"/>
                </a:ext>
              </a:extLst>
            </p:cNvPr>
            <p:cNvGrpSpPr/>
            <p:nvPr/>
          </p:nvGrpSpPr>
          <p:grpSpPr>
            <a:xfrm>
              <a:off x="8175873" y="3528859"/>
              <a:ext cx="727558" cy="531394"/>
              <a:chOff x="8175873" y="3528859"/>
              <a:chExt cx="727558" cy="531394"/>
            </a:xfrm>
          </p:grpSpPr>
          <p:sp>
            <p:nvSpPr>
              <p:cNvPr id="38" name="interior_Top_Lid">
                <a:extLst>
                  <a:ext uri="{FF2B5EF4-FFF2-40B4-BE49-F238E27FC236}">
                    <a16:creationId xmlns:a16="http://schemas.microsoft.com/office/drawing/2014/main" id="{72663165-C264-6DF4-718D-4D26F8E66A6F}"/>
                  </a:ext>
                </a:extLst>
              </p:cNvPr>
              <p:cNvSpPr/>
              <p:nvPr/>
            </p:nvSpPr>
            <p:spPr bwMode="auto">
              <a:xfrm>
                <a:off x="8231099" y="3528859"/>
                <a:ext cx="613637" cy="157259"/>
              </a:xfrm>
              <a:custGeom>
                <a:avLst/>
                <a:gdLst/>
                <a:ahLst/>
                <a:cxnLst>
                  <a:cxn ang="0">
                    <a:pos x="2630" y="338"/>
                  </a:cxn>
                  <a:cxn ang="0">
                    <a:pos x="1315" y="0"/>
                  </a:cxn>
                  <a:cxn ang="0">
                    <a:pos x="0" y="338"/>
                  </a:cxn>
                  <a:cxn ang="0">
                    <a:pos x="1315" y="674"/>
                  </a:cxn>
                  <a:cxn ang="0">
                    <a:pos x="2630" y="338"/>
                  </a:cxn>
                </a:cxnLst>
                <a:rect l="0" t="0" r="r" b="b"/>
                <a:pathLst>
                  <a:path w="2630" h="674">
                    <a:moveTo>
                      <a:pt x="2630" y="338"/>
                    </a:moveTo>
                    <a:lnTo>
                      <a:pt x="1315" y="0"/>
                    </a:lnTo>
                    <a:lnTo>
                      <a:pt x="0" y="338"/>
                    </a:lnTo>
                    <a:lnTo>
                      <a:pt x="1315" y="674"/>
                    </a:lnTo>
                    <a:lnTo>
                      <a:pt x="2630" y="338"/>
                    </a:lnTo>
                    <a:close/>
                  </a:path>
                </a:pathLst>
              </a:custGeom>
              <a:gradFill flip="none" rotWithShape="1">
                <a:gsLst>
                  <a:gs pos="56000">
                    <a:schemeClr val="tx1">
                      <a:lumMod val="75000"/>
                      <a:alpha val="65000"/>
                    </a:schemeClr>
                  </a:gs>
                  <a:gs pos="0">
                    <a:schemeClr val="tx1"/>
                  </a:gs>
                  <a:gs pos="100000">
                    <a:schemeClr val="tx1">
                      <a:lumMod val="65000"/>
                      <a:alpha val="36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平行四边形 38">
                <a:extLst>
                  <a:ext uri="{FF2B5EF4-FFF2-40B4-BE49-F238E27FC236}">
                    <a16:creationId xmlns:a16="http://schemas.microsoft.com/office/drawing/2014/main" id="{A2E97644-A672-FC1A-2043-512393833625}"/>
                  </a:ext>
                </a:extLst>
              </p:cNvPr>
              <p:cNvSpPr/>
              <p:nvPr/>
            </p:nvSpPr>
            <p:spPr>
              <a:xfrm rot="20726779">
                <a:off x="8480152" y="3657300"/>
                <a:ext cx="423279" cy="402953"/>
              </a:xfrm>
              <a:prstGeom prst="parallelogram">
                <a:avLst>
                  <a:gd name="adj" fmla="val 26586"/>
                </a:avLst>
              </a:prstGeom>
              <a:gradFill flip="none" rotWithShape="1">
                <a:gsLst>
                  <a:gs pos="56000">
                    <a:schemeClr val="tx1">
                      <a:lumMod val="75000"/>
                      <a:alpha val="65000"/>
                    </a:schemeClr>
                  </a:gs>
                  <a:gs pos="0">
                    <a:schemeClr val="tx1"/>
                  </a:gs>
                  <a:gs pos="100000">
                    <a:schemeClr val="tx1">
                      <a:lumMod val="65000"/>
                      <a:alpha val="36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平行四边形 45">
                <a:extLst>
                  <a:ext uri="{FF2B5EF4-FFF2-40B4-BE49-F238E27FC236}">
                    <a16:creationId xmlns:a16="http://schemas.microsoft.com/office/drawing/2014/main" id="{1C9E4B6E-737B-2F8B-A875-5ED598F65FA8}"/>
                  </a:ext>
                </a:extLst>
              </p:cNvPr>
              <p:cNvSpPr/>
              <p:nvPr/>
            </p:nvSpPr>
            <p:spPr>
              <a:xfrm rot="873221" flipH="1">
                <a:off x="8175873" y="3654110"/>
                <a:ext cx="423279" cy="402953"/>
              </a:xfrm>
              <a:prstGeom prst="parallelogram">
                <a:avLst>
                  <a:gd name="adj" fmla="val 26586"/>
                </a:avLst>
              </a:prstGeom>
              <a:gradFill flip="none" rotWithShape="1">
                <a:gsLst>
                  <a:gs pos="56000">
                    <a:schemeClr val="tx1">
                      <a:lumMod val="75000"/>
                      <a:alpha val="65000"/>
                    </a:schemeClr>
                  </a:gs>
                  <a:gs pos="0">
                    <a:schemeClr val="tx1"/>
                  </a:gs>
                  <a:gs pos="100000">
                    <a:schemeClr val="tx1">
                      <a:lumMod val="65000"/>
                      <a:alpha val="36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713C3E8B-F704-A83A-7F62-58CD120FBCB4}"/>
                  </a:ext>
                </a:extLst>
              </p:cNvPr>
              <p:cNvSpPr/>
              <p:nvPr/>
            </p:nvSpPr>
            <p:spPr>
              <a:xfrm>
                <a:off x="8228237" y="3705529"/>
                <a:ext cx="318545" cy="318545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  <a:scene3d>
                <a:camera prst="isometricLeftDown">
                  <a:rot lat="600000" lon="27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177800">
                  <a:bevelT w="0"/>
                  <a:bevelB w="6350"/>
                </a:sp3d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6" name="图形 35">
                <a:extLst>
                  <a:ext uri="{FF2B5EF4-FFF2-40B4-BE49-F238E27FC236}">
                    <a16:creationId xmlns:a16="http://schemas.microsoft.com/office/drawing/2014/main" id="{5D5E5599-4A69-5E80-B070-974E9DD9F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287990" y="3807932"/>
                <a:ext cx="199040" cy="113738"/>
              </a:xfrm>
              <a:prstGeom prst="rect">
                <a:avLst/>
              </a:prstGeom>
              <a:scene3d>
                <a:camera prst="isometricLeftDown">
                  <a:rot lat="600000" lon="2700000" rev="0"/>
                </a:camera>
                <a:lightRig rig="threePt" dir="t"/>
              </a:scene3d>
            </p:spPr>
          </p:pic>
        </p:grpSp>
        <p:sp>
          <p:nvSpPr>
            <p:cNvPr id="98" name="UX_Top_Lid">
              <a:extLst>
                <a:ext uri="{FF2B5EF4-FFF2-40B4-BE49-F238E27FC236}">
                  <a16:creationId xmlns:a16="http://schemas.microsoft.com/office/drawing/2014/main" id="{2059A92F-0BD8-5F44-810D-4027AAC5B2D5}"/>
                </a:ext>
              </a:extLst>
            </p:cNvPr>
            <p:cNvSpPr/>
            <p:nvPr/>
          </p:nvSpPr>
          <p:spPr bwMode="auto">
            <a:xfrm>
              <a:off x="8247053" y="3491196"/>
              <a:ext cx="592335" cy="151575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</a:schemeClr>
                </a:gs>
                <a:gs pos="49000">
                  <a:schemeClr val="tx1">
                    <a:lumMod val="95000"/>
                  </a:schemeClr>
                </a:gs>
                <a:gs pos="98000">
                  <a:schemeClr val="tx1">
                    <a:lumMod val="75000"/>
                  </a:schemeClr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6000">
                      <a:srgbClr val="00FFFF"/>
                    </a:gs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AC7C08BA-392C-F249-89BA-F29636AF60CA}"/>
                </a:ext>
              </a:extLst>
            </p:cNvPr>
            <p:cNvSpPr txBox="1"/>
            <p:nvPr/>
          </p:nvSpPr>
          <p:spPr>
            <a:xfrm>
              <a:off x="8239241" y="3388619"/>
              <a:ext cx="540198" cy="2769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400000" rev="0"/>
                </a:camera>
                <a:lightRig rig="threePt" dir="t"/>
              </a:scene3d>
              <a:sp3d extrusionH="38100">
                <a:bevelB w="38100" h="38100"/>
                <a:extrusionClr>
                  <a:schemeClr val="tx1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r>
                <a:rPr lang="en-US" altLang="zh-CN" sz="1200" b="1" dirty="0">
                  <a:effectLst>
                    <a:reflection blurRad="6350" stA="60000" endA="900" endPos="60000" dist="29997" dir="5400000" sy="-100000" algn="bl" rotWithShape="0"/>
                  </a:effectLst>
                  <a:latin typeface="Poppins" panose="02000000000000000000" pitchFamily="2" charset="0"/>
                </a:rPr>
                <a:t>XMR</a:t>
              </a:r>
              <a:endParaRPr lang="zh-CN" altLang="en-US" sz="1200" dirty="0">
                <a:effectLst>
                  <a:reflection blurRad="6350" stA="60000" endA="900" endPos="60000" dist="29997" dir="5400000" sy="-100000" algn="bl" rotWithShape="0"/>
                </a:effectLst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F22C09B-6BAF-254C-B572-BF5C8D03AEFE}"/>
              </a:ext>
            </a:extLst>
          </p:cNvPr>
          <p:cNvGrpSpPr/>
          <p:nvPr/>
        </p:nvGrpSpPr>
        <p:grpSpPr>
          <a:xfrm>
            <a:off x="6701375" y="4957586"/>
            <a:ext cx="1447366" cy="894910"/>
            <a:chOff x="6867436" y="4175203"/>
            <a:chExt cx="1447366" cy="894910"/>
          </a:xfrm>
        </p:grpSpPr>
        <p:grpSp>
          <p:nvGrpSpPr>
            <p:cNvPr id="153" name="组合 152"/>
            <p:cNvGrpSpPr/>
            <p:nvPr/>
          </p:nvGrpSpPr>
          <p:grpSpPr>
            <a:xfrm>
              <a:off x="6867436" y="4175203"/>
              <a:ext cx="1447366" cy="894910"/>
              <a:chOff x="5447415" y="1840543"/>
              <a:chExt cx="1965999" cy="1215583"/>
            </a:xfrm>
          </p:grpSpPr>
          <p:sp>
            <p:nvSpPr>
              <p:cNvPr id="157" name="平行四边形 156"/>
              <p:cNvSpPr/>
              <p:nvPr/>
            </p:nvSpPr>
            <p:spPr>
              <a:xfrm rot="20726779">
                <a:off x="6741594" y="2416567"/>
                <a:ext cx="671820" cy="639559"/>
              </a:xfrm>
              <a:prstGeom prst="parallelogram">
                <a:avLst>
                  <a:gd name="adj" fmla="val 25588"/>
                </a:avLst>
              </a:prstGeom>
              <a:gradFill flip="none" rotWithShape="1">
                <a:gsLst>
                  <a:gs pos="56000">
                    <a:srgbClr val="92D050">
                      <a:alpha val="49000"/>
                    </a:srgbClr>
                  </a:gs>
                  <a:gs pos="0">
                    <a:schemeClr val="bg2">
                      <a:lumMod val="75000"/>
                    </a:schemeClr>
                  </a:gs>
                  <a:gs pos="100000">
                    <a:schemeClr val="tx2">
                      <a:lumMod val="25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平行四边形 158"/>
              <p:cNvSpPr/>
              <p:nvPr/>
            </p:nvSpPr>
            <p:spPr>
              <a:xfrm rot="873221" flipH="1">
                <a:off x="5447415" y="2314437"/>
                <a:ext cx="1484673" cy="639560"/>
              </a:xfrm>
              <a:prstGeom prst="parallelogram">
                <a:avLst>
                  <a:gd name="adj" fmla="val 26586"/>
                </a:avLst>
              </a:prstGeom>
              <a:gradFill flip="none" rotWithShape="1">
                <a:gsLst>
                  <a:gs pos="56000">
                    <a:srgbClr val="92D050">
                      <a:alpha val="49000"/>
                    </a:srgbClr>
                  </a:gs>
                  <a:gs pos="0">
                    <a:schemeClr val="bg2">
                      <a:lumMod val="75000"/>
                    </a:schemeClr>
                  </a:gs>
                  <a:gs pos="100000">
                    <a:schemeClr val="tx2">
                      <a:lumMod val="25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1" name="平行四边形 160"/>
              <p:cNvSpPr/>
              <p:nvPr/>
            </p:nvSpPr>
            <p:spPr>
              <a:xfrm rot="860404">
                <a:off x="5565238" y="2122583"/>
                <a:ext cx="1758328" cy="237488"/>
              </a:xfrm>
              <a:prstGeom prst="parallelogram">
                <a:avLst>
                  <a:gd name="adj" fmla="val 180379"/>
                </a:avLst>
              </a:prstGeom>
              <a:gradFill flip="none" rotWithShape="1">
                <a:gsLst>
                  <a:gs pos="56000">
                    <a:srgbClr val="92D050">
                      <a:alpha val="49000"/>
                    </a:srgbClr>
                  </a:gs>
                  <a:gs pos="0">
                    <a:schemeClr val="bg2">
                      <a:lumMod val="75000"/>
                    </a:schemeClr>
                  </a:gs>
                  <a:gs pos="100000">
                    <a:schemeClr val="tx2">
                      <a:lumMod val="25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平行四边形 161"/>
              <p:cNvSpPr/>
              <p:nvPr/>
            </p:nvSpPr>
            <p:spPr>
              <a:xfrm rot="860404">
                <a:off x="5598560" y="2059745"/>
                <a:ext cx="1641962" cy="213599"/>
              </a:xfrm>
              <a:prstGeom prst="parallelogram">
                <a:avLst>
                  <a:gd name="adj" fmla="val 180379"/>
                </a:avLst>
              </a:prstGeom>
              <a:gradFill flip="none" rotWithShape="1">
                <a:gsLst>
                  <a:gs pos="0">
                    <a:srgbClr val="92D050">
                      <a:alpha val="51000"/>
                    </a:srgbClr>
                  </a:gs>
                  <a:gs pos="50000">
                    <a:srgbClr val="92D050">
                      <a:alpha val="43000"/>
                    </a:srgbClr>
                  </a:gs>
                  <a:gs pos="99000">
                    <a:schemeClr val="tx2">
                      <a:lumMod val="25000"/>
                      <a:alpha val="60000"/>
                    </a:schemeClr>
                  </a:gs>
                </a:gsLst>
                <a:lin ang="5400000" scaled="1"/>
                <a:tileRect/>
              </a:gradFill>
              <a:ln w="9525">
                <a:gradFill>
                  <a:gsLst>
                    <a:gs pos="0">
                      <a:srgbClr val="FFFFFF">
                        <a:lumMod val="50000"/>
                      </a:srgbClr>
                    </a:gs>
                    <a:gs pos="50000">
                      <a:srgbClr val="FFFFFF">
                        <a:lumMod val="9500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round/>
              </a:ln>
              <a:effectLst>
                <a:outerShdw blurRad="254000" dist="368300" dir="5400000" sx="87000" sy="87000" algn="t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kern="0" dirty="0">
                  <a:solidFill>
                    <a:srgbClr val="FFFFFF"/>
                  </a:solidFill>
                  <a:latin typeface="Myriad Web" pitchFamily="34" charset="0"/>
                </a:endParaRPr>
              </a:p>
            </p:txBody>
          </p:sp>
          <p:sp>
            <p:nvSpPr>
              <p:cNvPr id="163" name="文本框 162"/>
              <p:cNvSpPr txBox="1"/>
              <p:nvPr/>
            </p:nvSpPr>
            <p:spPr>
              <a:xfrm>
                <a:off x="5871815" y="1840543"/>
                <a:ext cx="1436028" cy="459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isometricLeftDown">
                    <a:rot lat="1200000" lon="2100000" rev="0"/>
                  </a:camera>
                  <a:lightRig rig="threePt" dir="t"/>
                </a:scene3d>
                <a:sp3d extrusionH="38100">
                  <a:bevelB w="38100" h="38100"/>
                  <a:extrusionClr>
                    <a:srgbClr val="00B050"/>
                  </a:extrusionClr>
                  <a:contourClr>
                    <a:schemeClr val="tx1">
                      <a:lumMod val="95000"/>
                    </a:schemeClr>
                  </a:contourClr>
                </a:sp3d>
              </a:bodyPr>
              <a:lstStyle/>
              <a:p>
                <a:r>
                  <a:rPr lang="en-US" altLang="zh-CN" sz="1600" b="1" dirty="0">
                    <a:effectLst>
                      <a:reflection blurRad="6350" stA="60000" endA="900" endPos="60000" dist="29997" dir="5400000" sy="-100000" algn="bl" rotWithShape="0"/>
                    </a:effectLst>
                    <a:latin typeface="Poppins" panose="02000000000000000000" pitchFamily="2" charset="0"/>
                    <a:ea typeface="+mn-ea"/>
                    <a:cs typeface="Poppins" panose="02000000000000000000" pitchFamily="2" charset="0"/>
                  </a:rPr>
                  <a:t>BCH</a:t>
                </a:r>
              </a:p>
            </p:txBody>
          </p:sp>
        </p:grpSp>
        <p:grpSp>
          <p:nvGrpSpPr>
            <p:cNvPr id="204" name="组合 203"/>
            <p:cNvGrpSpPr/>
            <p:nvPr/>
          </p:nvGrpSpPr>
          <p:grpSpPr>
            <a:xfrm>
              <a:off x="7186269" y="4550092"/>
              <a:ext cx="403678" cy="403678"/>
              <a:chOff x="10004950" y="4050802"/>
              <a:chExt cx="403678" cy="403678"/>
            </a:xfrm>
            <a:scene3d>
              <a:camera prst="isometricLeftDown">
                <a:rot lat="1200000" lon="1800000" rev="0"/>
              </a:camera>
              <a:lightRig rig="threePt" dir="t"/>
            </a:scene3d>
          </p:grpSpPr>
          <p:sp>
            <p:nvSpPr>
              <p:cNvPr id="205" name="椭圆 204"/>
              <p:cNvSpPr/>
              <p:nvPr/>
            </p:nvSpPr>
            <p:spPr>
              <a:xfrm>
                <a:off x="10004950" y="4050802"/>
                <a:ext cx="403678" cy="403678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06" name="图形 205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10127569" y="4173421"/>
                <a:ext cx="158440" cy="158440"/>
              </a:xfrm>
              <a:prstGeom prst="rect">
                <a:avLst/>
              </a:prstGeom>
            </p:spPr>
          </p:pic>
        </p:grpSp>
      </p:grpSp>
      <p:grpSp>
        <p:nvGrpSpPr>
          <p:cNvPr id="69" name="组合 57">
            <a:extLst>
              <a:ext uri="{FF2B5EF4-FFF2-40B4-BE49-F238E27FC236}">
                <a16:creationId xmlns:a16="http://schemas.microsoft.com/office/drawing/2014/main" id="{3A3083EB-DECB-0055-379C-019431AD2004}"/>
              </a:ext>
            </a:extLst>
          </p:cNvPr>
          <p:cNvGrpSpPr/>
          <p:nvPr/>
        </p:nvGrpSpPr>
        <p:grpSpPr>
          <a:xfrm>
            <a:off x="7688717" y="4932955"/>
            <a:ext cx="1322754" cy="1118697"/>
            <a:chOff x="8084638" y="3797728"/>
            <a:chExt cx="1322754" cy="1118697"/>
          </a:xfrm>
        </p:grpSpPr>
        <p:sp>
          <p:nvSpPr>
            <p:cNvPr id="70" name="interior_Top_Lid">
              <a:extLst>
                <a:ext uri="{FF2B5EF4-FFF2-40B4-BE49-F238E27FC236}">
                  <a16:creationId xmlns:a16="http://schemas.microsoft.com/office/drawing/2014/main" id="{74FC3A95-D0D8-A72B-12B6-20CBD36471D5}"/>
                </a:ext>
              </a:extLst>
            </p:cNvPr>
            <p:cNvSpPr/>
            <p:nvPr/>
          </p:nvSpPr>
          <p:spPr bwMode="auto">
            <a:xfrm>
              <a:off x="8185042" y="3950311"/>
              <a:ext cx="1115637" cy="28590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4"/>
                </a:cxn>
                <a:cxn ang="0">
                  <a:pos x="2630" y="338"/>
                </a:cxn>
              </a:cxnLst>
              <a:rect l="0" t="0" r="r" b="b"/>
              <a:pathLst>
                <a:path w="2630" h="674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4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5">
                    <a:lumMod val="60000"/>
                    <a:lumOff val="40000"/>
                  </a:schemeClr>
                </a:gs>
                <a:gs pos="100000">
                  <a:srgbClr val="FFFF00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71" name="平行四边形 198">
              <a:extLst>
                <a:ext uri="{FF2B5EF4-FFF2-40B4-BE49-F238E27FC236}">
                  <a16:creationId xmlns:a16="http://schemas.microsoft.com/office/drawing/2014/main" id="{6D287A57-3E4F-CD26-E061-417C0A5656E9}"/>
                </a:ext>
              </a:extLst>
            </p:cNvPr>
            <p:cNvSpPr/>
            <p:nvPr/>
          </p:nvSpPr>
          <p:spPr>
            <a:xfrm rot="20726779">
              <a:off x="8637840" y="4183826"/>
              <a:ext cx="769552" cy="732599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FEBF0F">
                    <a:alpha val="76000"/>
                  </a:srgbClr>
                </a:gs>
                <a:gs pos="0">
                  <a:srgbClr val="FFFF00"/>
                </a:gs>
                <a:gs pos="100000">
                  <a:srgbClr val="FBBB46">
                    <a:alpha val="5100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平行四边形 199">
              <a:extLst>
                <a:ext uri="{FF2B5EF4-FFF2-40B4-BE49-F238E27FC236}">
                  <a16:creationId xmlns:a16="http://schemas.microsoft.com/office/drawing/2014/main" id="{7AC2C468-1169-AFDB-B34A-3DBC98F11196}"/>
                </a:ext>
              </a:extLst>
            </p:cNvPr>
            <p:cNvSpPr/>
            <p:nvPr/>
          </p:nvSpPr>
          <p:spPr>
            <a:xfrm rot="873221" flipH="1">
              <a:off x="8084638" y="4178026"/>
              <a:ext cx="769552" cy="732599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FEBF0F">
                    <a:alpha val="76000"/>
                  </a:srgbClr>
                </a:gs>
                <a:gs pos="0">
                  <a:srgbClr val="FFFF00"/>
                </a:gs>
                <a:gs pos="100000">
                  <a:srgbClr val="FBBB46">
                    <a:alpha val="5100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195">
              <a:extLst>
                <a:ext uri="{FF2B5EF4-FFF2-40B4-BE49-F238E27FC236}">
                  <a16:creationId xmlns:a16="http://schemas.microsoft.com/office/drawing/2014/main" id="{5CB0C009-4530-E995-7677-CF610CF85F88}"/>
                </a:ext>
              </a:extLst>
            </p:cNvPr>
            <p:cNvSpPr/>
            <p:nvPr/>
          </p:nvSpPr>
          <p:spPr>
            <a:xfrm>
              <a:off x="8179839" y="4271511"/>
              <a:ext cx="579139" cy="5791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  <a:scene3d>
              <a:camera prst="isometricLeftDown">
                <a:rot lat="600000" lon="27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177800">
                <a:bevelT w="0"/>
                <a:bevelB w="6350"/>
              </a:sp3d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74" name="图形 196">
              <a:extLst>
                <a:ext uri="{FF2B5EF4-FFF2-40B4-BE49-F238E27FC236}">
                  <a16:creationId xmlns:a16="http://schemas.microsoft.com/office/drawing/2014/main" id="{AD93CC63-0613-FD24-9CCF-4F67FC1E9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 rot="737346">
              <a:off x="8279599" y="4376607"/>
              <a:ext cx="381684" cy="381684"/>
            </a:xfrm>
            <a:prstGeom prst="rect">
              <a:avLst/>
            </a:prstGeom>
            <a:scene3d>
              <a:camera prst="isometricLeftDown">
                <a:rot lat="600000" lon="2700000" rev="0"/>
              </a:camera>
              <a:lightRig rig="threePt" dir="t"/>
            </a:scene3d>
          </p:spPr>
        </p:pic>
        <p:sp>
          <p:nvSpPr>
            <p:cNvPr id="75" name="UX_Top_Lid">
              <a:extLst>
                <a:ext uri="{FF2B5EF4-FFF2-40B4-BE49-F238E27FC236}">
                  <a16:creationId xmlns:a16="http://schemas.microsoft.com/office/drawing/2014/main" id="{FB2C1EED-A842-0DAC-983C-41E8AAC133CF}"/>
                </a:ext>
              </a:extLst>
            </p:cNvPr>
            <p:cNvSpPr/>
            <p:nvPr/>
          </p:nvSpPr>
          <p:spPr bwMode="auto">
            <a:xfrm>
              <a:off x="8244550" y="3918748"/>
              <a:ext cx="1003575" cy="25680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00">
                    <a:alpha val="83000"/>
                  </a:srgbClr>
                </a:gs>
                <a:gs pos="50000">
                  <a:schemeClr val="accent2">
                    <a:alpha val="74000"/>
                  </a:schemeClr>
                </a:gs>
                <a:gs pos="99000">
                  <a:srgbClr val="FFFF00">
                    <a:alpha val="54000"/>
                  </a:srgbClr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76" name="文本框 88">
              <a:extLst>
                <a:ext uri="{FF2B5EF4-FFF2-40B4-BE49-F238E27FC236}">
                  <a16:creationId xmlns:a16="http://schemas.microsoft.com/office/drawing/2014/main" id="{D24F6648-BDD8-B5C9-89D6-5A7E9E207637}"/>
                </a:ext>
              </a:extLst>
            </p:cNvPr>
            <p:cNvSpPr txBox="1"/>
            <p:nvPr/>
          </p:nvSpPr>
          <p:spPr>
            <a:xfrm>
              <a:off x="8291676" y="3797728"/>
              <a:ext cx="844474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40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FFFF00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r>
                <a:rPr lang="en-US" altLang="zh-CN" sz="2000" b="1" dirty="0">
                  <a:effectLst>
                    <a:reflection blurRad="6350" stA="60000" endA="900" endPos="60000" dist="29997" dir="5400000" sy="-100000" algn="bl" rotWithShape="0"/>
                  </a:effectLst>
                  <a:latin typeface="Poppins" panose="02000000000000000000" pitchFamily="2" charset="0"/>
                  <a:ea typeface="+mn-ea"/>
                  <a:cs typeface="Poppins" panose="02000000000000000000" pitchFamily="2" charset="0"/>
                </a:rPr>
                <a:t>BSV</a:t>
              </a:r>
              <a:endParaRPr lang="zh-CN" altLang="en-US" sz="2000" dirty="0">
                <a:effectLst>
                  <a:reflection blurRad="6350" stA="60000" endA="900" endPos="60000" dist="29997" dir="5400000" sy="-100000" algn="bl" rotWithShape="0"/>
                </a:effectLst>
              </a:endParaRPr>
            </a:p>
          </p:txBody>
        </p:sp>
      </p:grpSp>
      <p:grpSp>
        <p:nvGrpSpPr>
          <p:cNvPr id="86" name="组合 57">
            <a:extLst>
              <a:ext uri="{FF2B5EF4-FFF2-40B4-BE49-F238E27FC236}">
                <a16:creationId xmlns:a16="http://schemas.microsoft.com/office/drawing/2014/main" id="{BCB94C04-6390-CF6F-6685-B2DF6394BD59}"/>
              </a:ext>
            </a:extLst>
          </p:cNvPr>
          <p:cNvGrpSpPr/>
          <p:nvPr/>
        </p:nvGrpSpPr>
        <p:grpSpPr>
          <a:xfrm>
            <a:off x="9443438" y="3566224"/>
            <a:ext cx="937974" cy="843267"/>
            <a:chOff x="8084638" y="3727229"/>
            <a:chExt cx="1322754" cy="1189196"/>
          </a:xfrm>
        </p:grpSpPr>
        <p:sp>
          <p:nvSpPr>
            <p:cNvPr id="87" name="interior_Top_Lid">
              <a:extLst>
                <a:ext uri="{FF2B5EF4-FFF2-40B4-BE49-F238E27FC236}">
                  <a16:creationId xmlns:a16="http://schemas.microsoft.com/office/drawing/2014/main" id="{945952D0-8099-D83A-E455-81B5D30342F7}"/>
                </a:ext>
              </a:extLst>
            </p:cNvPr>
            <p:cNvSpPr/>
            <p:nvPr/>
          </p:nvSpPr>
          <p:spPr bwMode="auto">
            <a:xfrm>
              <a:off x="8185042" y="3950311"/>
              <a:ext cx="1115637" cy="28590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4"/>
                </a:cxn>
                <a:cxn ang="0">
                  <a:pos x="2630" y="338"/>
                </a:cxn>
              </a:cxnLst>
              <a:rect l="0" t="0" r="r" b="b"/>
              <a:pathLst>
                <a:path w="2630" h="674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4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88" name="平行四边形 198">
              <a:extLst>
                <a:ext uri="{FF2B5EF4-FFF2-40B4-BE49-F238E27FC236}">
                  <a16:creationId xmlns:a16="http://schemas.microsoft.com/office/drawing/2014/main" id="{AF20EB71-C8B6-66A7-DB1D-39ADF561F0F7}"/>
                </a:ext>
              </a:extLst>
            </p:cNvPr>
            <p:cNvSpPr/>
            <p:nvPr/>
          </p:nvSpPr>
          <p:spPr>
            <a:xfrm rot="20726779">
              <a:off x="8637840" y="4183826"/>
              <a:ext cx="769552" cy="732599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E1AF2D"/>
                </a:gs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50000"/>
                  </a:scheme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" name="平行四边形 199">
              <a:extLst>
                <a:ext uri="{FF2B5EF4-FFF2-40B4-BE49-F238E27FC236}">
                  <a16:creationId xmlns:a16="http://schemas.microsoft.com/office/drawing/2014/main" id="{3B7ECF53-4D6E-AFBD-CB05-66010D3B671C}"/>
                </a:ext>
              </a:extLst>
            </p:cNvPr>
            <p:cNvSpPr/>
            <p:nvPr/>
          </p:nvSpPr>
          <p:spPr>
            <a:xfrm rot="873221" flipH="1">
              <a:off x="8084638" y="4178026"/>
              <a:ext cx="769552" cy="732599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FEBF0F">
                    <a:alpha val="76000"/>
                  </a:srgb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0" name="椭圆 195">
              <a:extLst>
                <a:ext uri="{FF2B5EF4-FFF2-40B4-BE49-F238E27FC236}">
                  <a16:creationId xmlns:a16="http://schemas.microsoft.com/office/drawing/2014/main" id="{08E0DF89-4061-C717-4E37-EC7EE376CB96}"/>
                </a:ext>
              </a:extLst>
            </p:cNvPr>
            <p:cNvSpPr/>
            <p:nvPr/>
          </p:nvSpPr>
          <p:spPr>
            <a:xfrm>
              <a:off x="8179839" y="4271511"/>
              <a:ext cx="579139" cy="5791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  <a:scene3d>
              <a:camera prst="isometricLeftDown">
                <a:rot lat="600000" lon="27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177800">
                <a:bevelT w="0"/>
                <a:bevelB w="6350"/>
              </a:sp3d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91" name="图形 196">
              <a:extLst>
                <a:ext uri="{FF2B5EF4-FFF2-40B4-BE49-F238E27FC236}">
                  <a16:creationId xmlns:a16="http://schemas.microsoft.com/office/drawing/2014/main" id="{B9F838F3-5922-80A1-4670-D12B6EA96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 rot="737346">
              <a:off x="8271246" y="4362310"/>
              <a:ext cx="394154" cy="394154"/>
            </a:xfrm>
            <a:prstGeom prst="rect">
              <a:avLst/>
            </a:prstGeom>
            <a:scene3d>
              <a:camera prst="isometricLeftDown">
                <a:rot lat="600000" lon="2700000" rev="0"/>
              </a:camera>
              <a:lightRig rig="threePt" dir="t"/>
            </a:scene3d>
          </p:spPr>
        </p:pic>
        <p:sp>
          <p:nvSpPr>
            <p:cNvPr id="92" name="UX_Top_Lid">
              <a:extLst>
                <a:ext uri="{FF2B5EF4-FFF2-40B4-BE49-F238E27FC236}">
                  <a16:creationId xmlns:a16="http://schemas.microsoft.com/office/drawing/2014/main" id="{816AE41D-D1AE-509A-C76B-5610EA652F4E}"/>
                </a:ext>
              </a:extLst>
            </p:cNvPr>
            <p:cNvSpPr/>
            <p:nvPr/>
          </p:nvSpPr>
          <p:spPr bwMode="auto">
            <a:xfrm>
              <a:off x="8244550" y="3905314"/>
              <a:ext cx="1003575" cy="25680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50000">
                  <a:schemeClr val="accent2">
                    <a:alpha val="74000"/>
                  </a:schemeClr>
                </a:gs>
                <a:gs pos="99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93" name="文本框 88">
              <a:extLst>
                <a:ext uri="{FF2B5EF4-FFF2-40B4-BE49-F238E27FC236}">
                  <a16:creationId xmlns:a16="http://schemas.microsoft.com/office/drawing/2014/main" id="{7E1C8F90-07A5-A4B7-3A40-5143BB68912F}"/>
                </a:ext>
              </a:extLst>
            </p:cNvPr>
            <p:cNvSpPr txBox="1"/>
            <p:nvPr/>
          </p:nvSpPr>
          <p:spPr>
            <a:xfrm>
              <a:off x="8272811" y="3727229"/>
              <a:ext cx="844474" cy="47743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40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FFFF00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r>
                <a:rPr lang="en-US" altLang="zh-CN" sz="1600" b="1" dirty="0">
                  <a:effectLst>
                    <a:reflection blurRad="6350" stA="60000" endA="900" endPos="60000" dist="29997" dir="5400000" sy="-100000" algn="bl" rotWithShape="0"/>
                  </a:effectLst>
                  <a:latin typeface="Poppins" panose="02000000000000000000" pitchFamily="2" charset="0"/>
                  <a:ea typeface="+mn-ea"/>
                  <a:cs typeface="Poppins" panose="02000000000000000000" pitchFamily="2" charset="0"/>
                </a:rPr>
                <a:t>ZEC</a:t>
              </a:r>
              <a:endParaRPr lang="zh-CN" altLang="en-US" sz="1600" dirty="0">
                <a:effectLst>
                  <a:reflection blurRad="6350" stA="60000" endA="900" endPos="60000" dist="29997" dir="5400000" sy="-100000" algn="bl" rotWithShape="0"/>
                </a:effectLst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D28705E-F04D-2D02-5F2F-9A7C542ABCAC}"/>
              </a:ext>
            </a:extLst>
          </p:cNvPr>
          <p:cNvGrpSpPr/>
          <p:nvPr/>
        </p:nvGrpSpPr>
        <p:grpSpPr>
          <a:xfrm>
            <a:off x="6494231" y="2942154"/>
            <a:ext cx="878328" cy="774304"/>
            <a:chOff x="6494231" y="2942154"/>
            <a:chExt cx="878328" cy="774304"/>
          </a:xfrm>
        </p:grpSpPr>
        <p:sp>
          <p:nvSpPr>
            <p:cNvPr id="104" name="interior_Top_Lid">
              <a:extLst>
                <a:ext uri="{FF2B5EF4-FFF2-40B4-BE49-F238E27FC236}">
                  <a16:creationId xmlns:a16="http://schemas.microsoft.com/office/drawing/2014/main" id="{A043F89E-2D9C-0956-E72B-B5A28B5FCB84}"/>
                </a:ext>
              </a:extLst>
            </p:cNvPr>
            <p:cNvSpPr/>
            <p:nvPr/>
          </p:nvSpPr>
          <p:spPr bwMode="auto">
            <a:xfrm>
              <a:off x="6560901" y="3078795"/>
              <a:ext cx="740799" cy="189848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4"/>
                </a:cxn>
                <a:cxn ang="0">
                  <a:pos x="2630" y="338"/>
                </a:cxn>
              </a:cxnLst>
              <a:rect l="0" t="0" r="r" b="b"/>
              <a:pathLst>
                <a:path w="2630" h="674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4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FBB05"/>
                </a:gs>
                <a:gs pos="50000">
                  <a:schemeClr val="tx1">
                    <a:alpha val="77000"/>
                  </a:schemeClr>
                </a:gs>
                <a:gs pos="100000">
                  <a:srgbClr val="EFBB05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105" name="平行四边形 174">
              <a:extLst>
                <a:ext uri="{FF2B5EF4-FFF2-40B4-BE49-F238E27FC236}">
                  <a16:creationId xmlns:a16="http://schemas.microsoft.com/office/drawing/2014/main" id="{88FC77CA-8604-19CA-42D8-2ACCE8A141B2}"/>
                </a:ext>
              </a:extLst>
            </p:cNvPr>
            <p:cNvSpPr/>
            <p:nvPr/>
          </p:nvSpPr>
          <p:spPr>
            <a:xfrm rot="20726779">
              <a:off x="6861565" y="3228766"/>
              <a:ext cx="510994" cy="486456"/>
            </a:xfrm>
            <a:prstGeom prst="parallelogram">
              <a:avLst>
                <a:gd name="adj" fmla="val 25723"/>
              </a:avLst>
            </a:prstGeom>
            <a:gradFill flip="none" rotWithShape="1">
              <a:gsLst>
                <a:gs pos="56000">
                  <a:srgbClr val="EFBB05"/>
                </a:gs>
                <a:gs pos="0">
                  <a:srgbClr val="CCFFFF"/>
                </a:gs>
                <a:gs pos="100000">
                  <a:srgbClr val="CCFFFF">
                    <a:alpha val="5098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06" name="平行四边形 175">
              <a:extLst>
                <a:ext uri="{FF2B5EF4-FFF2-40B4-BE49-F238E27FC236}">
                  <a16:creationId xmlns:a16="http://schemas.microsoft.com/office/drawing/2014/main" id="{050FA82C-67E6-B518-B022-C47278A9EA2E}"/>
                </a:ext>
              </a:extLst>
            </p:cNvPr>
            <p:cNvSpPr/>
            <p:nvPr/>
          </p:nvSpPr>
          <p:spPr>
            <a:xfrm rot="873221" flipH="1">
              <a:off x="6494231" y="3230001"/>
              <a:ext cx="510994" cy="486457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EFBB05"/>
                </a:gs>
                <a:gs pos="0">
                  <a:srgbClr val="CCFFFF"/>
                </a:gs>
                <a:gs pos="100000">
                  <a:srgbClr val="CCFFFF">
                    <a:alpha val="5098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02" name="椭圆 171">
              <a:extLst>
                <a:ext uri="{FF2B5EF4-FFF2-40B4-BE49-F238E27FC236}">
                  <a16:creationId xmlns:a16="http://schemas.microsoft.com/office/drawing/2014/main" id="{99CB7D72-D683-F0FC-ABFC-24A59E735083}"/>
                </a:ext>
              </a:extLst>
            </p:cNvPr>
            <p:cNvSpPr/>
            <p:nvPr/>
          </p:nvSpPr>
          <p:spPr>
            <a:xfrm>
              <a:off x="6557446" y="3292076"/>
              <a:ext cx="384557" cy="384557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  <a:scene3d>
              <a:camera prst="isometricLeftDown">
                <a:rot lat="600000" lon="27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177800">
                <a:bevelT w="0"/>
                <a:bevelB w="6350"/>
              </a:sp3d>
            </a:bodyPr>
            <a:lstStyle/>
            <a:p>
              <a:pPr algn="ctr"/>
              <a:endParaRPr lang="zh-CN" altLang="en-US" sz="3200"/>
            </a:p>
          </p:txBody>
        </p:sp>
        <p:pic>
          <p:nvPicPr>
            <p:cNvPr id="103" name="图形 172">
              <a:extLst>
                <a:ext uri="{FF2B5EF4-FFF2-40B4-BE49-F238E27FC236}">
                  <a16:creationId xmlns:a16="http://schemas.microsoft.com/office/drawing/2014/main" id="{F9125531-51DC-03A4-AB2D-C1AD2C6F7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45622" y="3380252"/>
              <a:ext cx="208204" cy="208204"/>
            </a:xfrm>
            <a:prstGeom prst="rect">
              <a:avLst/>
            </a:prstGeom>
            <a:scene3d>
              <a:camera prst="isometricLeftDown">
                <a:rot lat="600000" lon="2700000" rev="0"/>
              </a:camera>
              <a:lightRig rig="threePt" dir="t"/>
            </a:scene3d>
          </p:spPr>
        </p:pic>
        <p:sp>
          <p:nvSpPr>
            <p:cNvPr id="96" name="UX_Top_Lid">
              <a:extLst>
                <a:ext uri="{FF2B5EF4-FFF2-40B4-BE49-F238E27FC236}">
                  <a16:creationId xmlns:a16="http://schemas.microsoft.com/office/drawing/2014/main" id="{27D3209C-E6CA-F82A-DFB8-1DDB560AA050}"/>
                </a:ext>
              </a:extLst>
            </p:cNvPr>
            <p:cNvSpPr/>
            <p:nvPr/>
          </p:nvSpPr>
          <p:spPr bwMode="auto">
            <a:xfrm>
              <a:off x="6583455" y="3040678"/>
              <a:ext cx="697666" cy="17852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00"/>
                </a:gs>
                <a:gs pos="50000">
                  <a:srgbClr val="EFBB05"/>
                </a:gs>
                <a:gs pos="99000">
                  <a:srgbClr val="FFFF00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6000">
                      <a:srgbClr val="00FFFF"/>
                    </a:gs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97" name="文本框 90">
              <a:extLst>
                <a:ext uri="{FF2B5EF4-FFF2-40B4-BE49-F238E27FC236}">
                  <a16:creationId xmlns:a16="http://schemas.microsoft.com/office/drawing/2014/main" id="{CB123E44-FEC3-31DF-2D4A-5546E2E306DD}"/>
                </a:ext>
              </a:extLst>
            </p:cNvPr>
            <p:cNvSpPr txBox="1"/>
            <p:nvPr/>
          </p:nvSpPr>
          <p:spPr>
            <a:xfrm>
              <a:off x="6605804" y="2942154"/>
              <a:ext cx="587062" cy="30777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10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EFBB05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r>
                <a:rPr lang="en-US" altLang="zh-CN" sz="1400" b="1">
                  <a:effectLst>
                    <a:reflection blurRad="6350" stA="60000" endA="900" endPos="60000" dist="29997" dir="5400000" sy="-100000" algn="bl" rotWithShape="0"/>
                  </a:effectLst>
                  <a:latin typeface="Poppins" panose="02000000000000000000" pitchFamily="2" charset="0"/>
                  <a:ea typeface="+mn-ea"/>
                  <a:cs typeface="Poppins" panose="02000000000000000000" pitchFamily="2" charset="0"/>
                </a:rPr>
                <a:t>BSC</a:t>
              </a:r>
              <a:endParaRPr lang="zh-CN" altLang="en-US" sz="1400" dirty="0">
                <a:effectLst>
                  <a:reflection blurRad="6350" stA="60000" endA="900" endPos="60000" dist="29997" dir="5400000" sy="-100000" algn="bl" rotWithShape="0"/>
                </a:effectLst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752FBAC-00D4-E20D-3C6D-5788AF02DC40}"/>
              </a:ext>
            </a:extLst>
          </p:cNvPr>
          <p:cNvGrpSpPr/>
          <p:nvPr/>
        </p:nvGrpSpPr>
        <p:grpSpPr>
          <a:xfrm>
            <a:off x="7112886" y="2959106"/>
            <a:ext cx="878328" cy="774337"/>
            <a:chOff x="7112886" y="2559277"/>
            <a:chExt cx="878328" cy="774337"/>
          </a:xfrm>
        </p:grpSpPr>
        <p:sp>
          <p:nvSpPr>
            <p:cNvPr id="126" name="interior_Top_Lid">
              <a:extLst>
                <a:ext uri="{FF2B5EF4-FFF2-40B4-BE49-F238E27FC236}">
                  <a16:creationId xmlns:a16="http://schemas.microsoft.com/office/drawing/2014/main" id="{47BD3B8C-A53B-FE97-F092-E6647C47E10B}"/>
                </a:ext>
              </a:extLst>
            </p:cNvPr>
            <p:cNvSpPr/>
            <p:nvPr/>
          </p:nvSpPr>
          <p:spPr bwMode="auto">
            <a:xfrm>
              <a:off x="7179556" y="2695951"/>
              <a:ext cx="740799" cy="189848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4"/>
                </a:cxn>
                <a:cxn ang="0">
                  <a:pos x="2630" y="338"/>
                </a:cxn>
              </a:cxnLst>
              <a:rect l="0" t="0" r="r" b="b"/>
              <a:pathLst>
                <a:path w="2630" h="674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4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FF"/>
                </a:gs>
                <a:gs pos="50000">
                  <a:srgbClr val="00B0F0">
                    <a:alpha val="49000"/>
                  </a:srgbClr>
                </a:gs>
                <a:gs pos="100000">
                  <a:srgbClr val="0000FF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127" name="平行四边形 174">
              <a:extLst>
                <a:ext uri="{FF2B5EF4-FFF2-40B4-BE49-F238E27FC236}">
                  <a16:creationId xmlns:a16="http://schemas.microsoft.com/office/drawing/2014/main" id="{8FBF12CC-41F1-2EFF-12E6-E7CF5F9EB39C}"/>
                </a:ext>
              </a:extLst>
            </p:cNvPr>
            <p:cNvSpPr/>
            <p:nvPr/>
          </p:nvSpPr>
          <p:spPr>
            <a:xfrm rot="20726779">
              <a:off x="7480220" y="2845922"/>
              <a:ext cx="510994" cy="486456"/>
            </a:xfrm>
            <a:prstGeom prst="parallelogram">
              <a:avLst>
                <a:gd name="adj" fmla="val 25723"/>
              </a:avLst>
            </a:prstGeom>
            <a:gradFill flip="none" rotWithShape="1">
              <a:gsLst>
                <a:gs pos="56000">
                  <a:srgbClr val="0000FF">
                    <a:alpha val="57000"/>
                  </a:srgbClr>
                </a:gs>
                <a:gs pos="0">
                  <a:srgbClr val="CCFFFF"/>
                </a:gs>
                <a:gs pos="100000">
                  <a:srgbClr val="CCFFFF">
                    <a:alpha val="5098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28" name="平行四边形 175">
              <a:extLst>
                <a:ext uri="{FF2B5EF4-FFF2-40B4-BE49-F238E27FC236}">
                  <a16:creationId xmlns:a16="http://schemas.microsoft.com/office/drawing/2014/main" id="{3E998A67-C8C8-976A-4404-D8B699B5CAC4}"/>
                </a:ext>
              </a:extLst>
            </p:cNvPr>
            <p:cNvSpPr/>
            <p:nvPr/>
          </p:nvSpPr>
          <p:spPr>
            <a:xfrm rot="873221" flipH="1">
              <a:off x="7112886" y="2847157"/>
              <a:ext cx="510994" cy="486457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0000FF">
                    <a:alpha val="56000"/>
                  </a:srgbClr>
                </a:gs>
                <a:gs pos="0">
                  <a:srgbClr val="CCFFFF"/>
                </a:gs>
                <a:gs pos="100000">
                  <a:srgbClr val="CCFFFF">
                    <a:alpha val="5098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24" name="椭圆 171">
              <a:extLst>
                <a:ext uri="{FF2B5EF4-FFF2-40B4-BE49-F238E27FC236}">
                  <a16:creationId xmlns:a16="http://schemas.microsoft.com/office/drawing/2014/main" id="{DD24514B-C83F-AFDB-F409-A6D1D0E7914B}"/>
                </a:ext>
              </a:extLst>
            </p:cNvPr>
            <p:cNvSpPr/>
            <p:nvPr/>
          </p:nvSpPr>
          <p:spPr>
            <a:xfrm>
              <a:off x="7176101" y="2909232"/>
              <a:ext cx="384557" cy="384557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  <a:scene3d>
              <a:camera prst="isometricLeftDown">
                <a:rot lat="600000" lon="27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177800">
                <a:bevelT w="0"/>
                <a:bevelB w="6350"/>
              </a:sp3d>
            </a:bodyPr>
            <a:lstStyle/>
            <a:p>
              <a:pPr algn="ctr"/>
              <a:endParaRPr lang="zh-CN" altLang="en-US" sz="3200"/>
            </a:p>
          </p:txBody>
        </p:sp>
        <p:pic>
          <p:nvPicPr>
            <p:cNvPr id="125" name="图形 172">
              <a:extLst>
                <a:ext uri="{FF2B5EF4-FFF2-40B4-BE49-F238E27FC236}">
                  <a16:creationId xmlns:a16="http://schemas.microsoft.com/office/drawing/2014/main" id="{D046022A-7B05-66C7-05AF-ACDBCAC59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7236065" y="2979046"/>
              <a:ext cx="264630" cy="244928"/>
            </a:xfrm>
            <a:prstGeom prst="rect">
              <a:avLst/>
            </a:prstGeom>
            <a:scene3d>
              <a:camera prst="isometricLeftDown">
                <a:rot lat="600000" lon="2700000" rev="0"/>
              </a:camera>
              <a:lightRig rig="threePt" dir="t"/>
            </a:scene3d>
          </p:spPr>
        </p:pic>
        <p:sp>
          <p:nvSpPr>
            <p:cNvPr id="120" name="UX_Top_Lid">
              <a:extLst>
                <a:ext uri="{FF2B5EF4-FFF2-40B4-BE49-F238E27FC236}">
                  <a16:creationId xmlns:a16="http://schemas.microsoft.com/office/drawing/2014/main" id="{186125F9-CE3E-4B11-B3B7-5DA2C200BE3F}"/>
                </a:ext>
              </a:extLst>
            </p:cNvPr>
            <p:cNvSpPr/>
            <p:nvPr/>
          </p:nvSpPr>
          <p:spPr bwMode="auto">
            <a:xfrm>
              <a:off x="7202110" y="2656982"/>
              <a:ext cx="697666" cy="17852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FFFF"/>
                </a:gs>
                <a:gs pos="50000">
                  <a:srgbClr val="0000FF">
                    <a:alpha val="58000"/>
                  </a:srgbClr>
                </a:gs>
                <a:gs pos="99000">
                  <a:srgbClr val="00FFFF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6000">
                      <a:srgbClr val="00FFFF"/>
                    </a:gs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121" name="文本框 90">
              <a:extLst>
                <a:ext uri="{FF2B5EF4-FFF2-40B4-BE49-F238E27FC236}">
                  <a16:creationId xmlns:a16="http://schemas.microsoft.com/office/drawing/2014/main" id="{CB601B94-6377-3C5F-7181-37BE476ECDD3}"/>
                </a:ext>
              </a:extLst>
            </p:cNvPr>
            <p:cNvSpPr txBox="1"/>
            <p:nvPr/>
          </p:nvSpPr>
          <p:spPr>
            <a:xfrm>
              <a:off x="7243980" y="2559277"/>
              <a:ext cx="587062" cy="30777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10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0000FF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r>
                <a:rPr lang="en-US" altLang="zh-CN" sz="1400" b="1" dirty="0">
                  <a:effectLst>
                    <a:reflection blurRad="6350" stA="60000" endA="900" endPos="60000" dist="29997" dir="5400000" sy="-100000" algn="bl" rotWithShape="0"/>
                  </a:effectLst>
                  <a:latin typeface="Poppins" panose="02000000000000000000" pitchFamily="2" charset="0"/>
                  <a:cs typeface="Poppins" panose="02000000000000000000" pitchFamily="2" charset="0"/>
                </a:rPr>
                <a:t>ADA</a:t>
              </a:r>
              <a:endParaRPr lang="zh-CN" altLang="en-US" sz="1400" dirty="0">
                <a:effectLst>
                  <a:reflection blurRad="6350" stA="60000" endA="900" endPos="60000" dist="29997" dir="5400000" sy="-100000" algn="bl" rotWithShape="0"/>
                </a:effectLst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2C507A2-25F4-451A-0D01-0F4DB055D419}"/>
              </a:ext>
            </a:extLst>
          </p:cNvPr>
          <p:cNvGrpSpPr/>
          <p:nvPr/>
        </p:nvGrpSpPr>
        <p:grpSpPr>
          <a:xfrm>
            <a:off x="6734653" y="3317731"/>
            <a:ext cx="878328" cy="783666"/>
            <a:chOff x="6734653" y="3317731"/>
            <a:chExt cx="878328" cy="783666"/>
          </a:xfrm>
        </p:grpSpPr>
        <p:sp>
          <p:nvSpPr>
            <p:cNvPr id="154" name="interior_Top_Lid">
              <a:extLst>
                <a:ext uri="{FF2B5EF4-FFF2-40B4-BE49-F238E27FC236}">
                  <a16:creationId xmlns:a16="http://schemas.microsoft.com/office/drawing/2014/main" id="{DB280418-27F9-27AB-E37E-5BDA3CE47479}"/>
                </a:ext>
              </a:extLst>
            </p:cNvPr>
            <p:cNvSpPr/>
            <p:nvPr/>
          </p:nvSpPr>
          <p:spPr bwMode="auto">
            <a:xfrm>
              <a:off x="6801323" y="3463734"/>
              <a:ext cx="740799" cy="189848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4"/>
                </a:cxn>
                <a:cxn ang="0">
                  <a:pos x="2630" y="338"/>
                </a:cxn>
              </a:cxnLst>
              <a:rect l="0" t="0" r="r" b="b"/>
              <a:pathLst>
                <a:path w="2630" h="674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4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3399"/>
                </a:gs>
                <a:gs pos="50000">
                  <a:srgbClr val="FFD8FF">
                    <a:alpha val="52000"/>
                  </a:srgbClr>
                </a:gs>
                <a:gs pos="100000">
                  <a:srgbClr val="FF3399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155" name="平行四边形 174">
              <a:extLst>
                <a:ext uri="{FF2B5EF4-FFF2-40B4-BE49-F238E27FC236}">
                  <a16:creationId xmlns:a16="http://schemas.microsoft.com/office/drawing/2014/main" id="{714D87D3-3B74-03A7-C172-260A8780079F}"/>
                </a:ext>
              </a:extLst>
            </p:cNvPr>
            <p:cNvSpPr/>
            <p:nvPr/>
          </p:nvSpPr>
          <p:spPr>
            <a:xfrm rot="20726779">
              <a:off x="7101987" y="3613705"/>
              <a:ext cx="510994" cy="486456"/>
            </a:xfrm>
            <a:prstGeom prst="parallelogram">
              <a:avLst>
                <a:gd name="adj" fmla="val 25723"/>
              </a:avLst>
            </a:prstGeom>
            <a:gradFill flip="none" rotWithShape="1">
              <a:gsLst>
                <a:gs pos="56000">
                  <a:srgbClr val="E6007A">
                    <a:alpha val="79000"/>
                  </a:srgbClr>
                </a:gs>
                <a:gs pos="0">
                  <a:srgbClr val="FFD8FF"/>
                </a:gs>
                <a:gs pos="100000">
                  <a:srgbClr val="FFD8FF"/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56" name="平行四边形 175">
              <a:extLst>
                <a:ext uri="{FF2B5EF4-FFF2-40B4-BE49-F238E27FC236}">
                  <a16:creationId xmlns:a16="http://schemas.microsoft.com/office/drawing/2014/main" id="{C8A05862-D6BD-E917-1F81-0D7331A7637D}"/>
                </a:ext>
              </a:extLst>
            </p:cNvPr>
            <p:cNvSpPr/>
            <p:nvPr/>
          </p:nvSpPr>
          <p:spPr>
            <a:xfrm rot="873221" flipH="1">
              <a:off x="6734653" y="3614940"/>
              <a:ext cx="510994" cy="486457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E6007A">
                    <a:alpha val="79000"/>
                  </a:srgbClr>
                </a:gs>
                <a:gs pos="0">
                  <a:srgbClr val="FFD8FF"/>
                </a:gs>
                <a:gs pos="100000">
                  <a:srgbClr val="FFD8FF"/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sp>
          <p:nvSpPr>
            <p:cNvPr id="149" name="椭圆 171">
              <a:extLst>
                <a:ext uri="{FF2B5EF4-FFF2-40B4-BE49-F238E27FC236}">
                  <a16:creationId xmlns:a16="http://schemas.microsoft.com/office/drawing/2014/main" id="{67806D48-5994-0408-282C-D7572CE62D4E}"/>
                </a:ext>
              </a:extLst>
            </p:cNvPr>
            <p:cNvSpPr/>
            <p:nvPr/>
          </p:nvSpPr>
          <p:spPr>
            <a:xfrm>
              <a:off x="6797868" y="3677015"/>
              <a:ext cx="384557" cy="384557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  <a:scene3d>
              <a:camera prst="isometricLeftDown">
                <a:rot lat="600000" lon="27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177800">
                <a:bevelT w="0"/>
                <a:bevelB w="6350"/>
              </a:sp3d>
            </a:bodyPr>
            <a:lstStyle/>
            <a:p>
              <a:pPr algn="ctr"/>
              <a:endParaRPr lang="zh-CN" altLang="en-US" sz="3200"/>
            </a:p>
          </p:txBody>
        </p:sp>
        <p:pic>
          <p:nvPicPr>
            <p:cNvPr id="152" name="图形 172">
              <a:extLst>
                <a:ext uri="{FF2B5EF4-FFF2-40B4-BE49-F238E27FC236}">
                  <a16:creationId xmlns:a16="http://schemas.microsoft.com/office/drawing/2014/main" id="{A60F8780-5423-C617-4F78-92CD5E644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72366" y="3751513"/>
              <a:ext cx="235560" cy="235560"/>
            </a:xfrm>
            <a:prstGeom prst="rect">
              <a:avLst/>
            </a:prstGeom>
            <a:scene3d>
              <a:camera prst="isometricLeftDown">
                <a:rot lat="600000" lon="2700000" rev="0"/>
              </a:camera>
              <a:lightRig rig="threePt" dir="t"/>
            </a:scene3d>
          </p:spPr>
        </p:pic>
        <p:sp>
          <p:nvSpPr>
            <p:cNvPr id="143" name="UX_Top_Lid">
              <a:extLst>
                <a:ext uri="{FF2B5EF4-FFF2-40B4-BE49-F238E27FC236}">
                  <a16:creationId xmlns:a16="http://schemas.microsoft.com/office/drawing/2014/main" id="{757AEAD1-CFF5-72D1-184C-8C81327C32F2}"/>
                </a:ext>
              </a:extLst>
            </p:cNvPr>
            <p:cNvSpPr/>
            <p:nvPr/>
          </p:nvSpPr>
          <p:spPr bwMode="auto">
            <a:xfrm>
              <a:off x="6823877" y="3420741"/>
              <a:ext cx="697666" cy="17852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D8FF"/>
                </a:gs>
                <a:gs pos="50000">
                  <a:srgbClr val="E6007A"/>
                </a:gs>
                <a:gs pos="99000">
                  <a:srgbClr val="FFD8FF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6000">
                      <a:srgbClr val="00FFFF"/>
                    </a:gs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144" name="文本框 90">
              <a:extLst>
                <a:ext uri="{FF2B5EF4-FFF2-40B4-BE49-F238E27FC236}">
                  <a16:creationId xmlns:a16="http://schemas.microsoft.com/office/drawing/2014/main" id="{B6900F57-2AE8-6BF5-D341-C6ECADBB3970}"/>
                </a:ext>
              </a:extLst>
            </p:cNvPr>
            <p:cNvSpPr txBox="1"/>
            <p:nvPr/>
          </p:nvSpPr>
          <p:spPr>
            <a:xfrm>
              <a:off x="6866340" y="3317731"/>
              <a:ext cx="587062" cy="30777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10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E6007A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r>
                <a:rPr lang="en-US" altLang="zh-CN" sz="1400" b="1">
                  <a:effectLst>
                    <a:reflection blurRad="6350" stA="60000" endA="900" endPos="60000" dist="29997" dir="5400000" sy="-100000" algn="bl" rotWithShape="0"/>
                  </a:effectLst>
                  <a:latin typeface="Poppins" panose="02000000000000000000" pitchFamily="2" charset="0"/>
                  <a:cs typeface="Poppins" panose="02000000000000000000" pitchFamily="2" charset="0"/>
                </a:rPr>
                <a:t>DOT</a:t>
              </a:r>
              <a:endParaRPr lang="zh-CN" altLang="en-US" sz="1400" dirty="0">
                <a:effectLst>
                  <a:reflection blurRad="6350" stA="60000" endA="900" endPos="60000" dist="29997" dir="5400000" sy="-100000" algn="bl" rotWithShape="0"/>
                </a:effectLst>
              </a:endParaRPr>
            </a:p>
          </p:txBody>
        </p:sp>
      </p:grpSp>
      <p:grpSp>
        <p:nvGrpSpPr>
          <p:cNvPr id="158" name="组合 28">
            <a:extLst>
              <a:ext uri="{FF2B5EF4-FFF2-40B4-BE49-F238E27FC236}">
                <a16:creationId xmlns:a16="http://schemas.microsoft.com/office/drawing/2014/main" id="{EE7DEB6A-4F78-B4AF-18B6-66B504AFA1C5}"/>
              </a:ext>
            </a:extLst>
          </p:cNvPr>
          <p:cNvGrpSpPr>
            <a:grpSpLocks noChangeAspect="1"/>
          </p:cNvGrpSpPr>
          <p:nvPr/>
        </p:nvGrpSpPr>
        <p:grpSpPr>
          <a:xfrm>
            <a:off x="7303014" y="3151409"/>
            <a:ext cx="1219817" cy="1083167"/>
            <a:chOff x="6218115" y="2728042"/>
            <a:chExt cx="2024336" cy="1797560"/>
          </a:xfrm>
        </p:grpSpPr>
        <p:grpSp>
          <p:nvGrpSpPr>
            <p:cNvPr id="160" name="组合 166">
              <a:extLst>
                <a:ext uri="{FF2B5EF4-FFF2-40B4-BE49-F238E27FC236}">
                  <a16:creationId xmlns:a16="http://schemas.microsoft.com/office/drawing/2014/main" id="{DB84C521-80F3-814E-2B1E-9857166CB5A2}"/>
                </a:ext>
              </a:extLst>
            </p:cNvPr>
            <p:cNvGrpSpPr/>
            <p:nvPr/>
          </p:nvGrpSpPr>
          <p:grpSpPr>
            <a:xfrm>
              <a:off x="6218115" y="3055941"/>
              <a:ext cx="2024336" cy="1469661"/>
              <a:chOff x="4056261" y="3145144"/>
              <a:chExt cx="1154768" cy="838357"/>
            </a:xfrm>
          </p:grpSpPr>
          <p:grpSp>
            <p:nvGrpSpPr>
              <p:cNvPr id="166" name="组合 167">
                <a:extLst>
                  <a:ext uri="{FF2B5EF4-FFF2-40B4-BE49-F238E27FC236}">
                    <a16:creationId xmlns:a16="http://schemas.microsoft.com/office/drawing/2014/main" id="{F74AA6AB-210F-FFAC-A45B-491CCFC12E87}"/>
                  </a:ext>
                </a:extLst>
              </p:cNvPr>
              <p:cNvGrpSpPr/>
              <p:nvPr/>
            </p:nvGrpSpPr>
            <p:grpSpPr>
              <a:xfrm>
                <a:off x="4056261" y="3145144"/>
                <a:ext cx="1154768" cy="838357"/>
                <a:chOff x="6374370" y="3519084"/>
                <a:chExt cx="2181978" cy="1584105"/>
              </a:xfrm>
            </p:grpSpPr>
            <p:sp>
              <p:nvSpPr>
                <p:cNvPr id="170" name="interior_Top_Lid">
                  <a:extLst>
                    <a:ext uri="{FF2B5EF4-FFF2-40B4-BE49-F238E27FC236}">
                      <a16:creationId xmlns:a16="http://schemas.microsoft.com/office/drawing/2014/main" id="{AE340C65-82F3-C1F6-CEDE-44A84441A3D2}"/>
                    </a:ext>
                  </a:extLst>
                </p:cNvPr>
                <p:cNvSpPr/>
                <p:nvPr/>
              </p:nvSpPr>
              <p:spPr bwMode="auto">
                <a:xfrm>
                  <a:off x="6539994" y="3519084"/>
                  <a:ext cx="1840324" cy="471627"/>
                </a:xfrm>
                <a:custGeom>
                  <a:avLst/>
                  <a:gdLst/>
                  <a:ahLst/>
                  <a:cxnLst>
                    <a:cxn ang="0">
                      <a:pos x="2630" y="338"/>
                    </a:cxn>
                    <a:cxn ang="0">
                      <a:pos x="1315" y="0"/>
                    </a:cxn>
                    <a:cxn ang="0">
                      <a:pos x="0" y="338"/>
                    </a:cxn>
                    <a:cxn ang="0">
                      <a:pos x="1315" y="674"/>
                    </a:cxn>
                    <a:cxn ang="0">
                      <a:pos x="2630" y="338"/>
                    </a:cxn>
                  </a:cxnLst>
                  <a:rect l="0" t="0" r="r" b="b"/>
                  <a:pathLst>
                    <a:path w="2630" h="674">
                      <a:moveTo>
                        <a:pt x="2630" y="338"/>
                      </a:moveTo>
                      <a:lnTo>
                        <a:pt x="1315" y="0"/>
                      </a:lnTo>
                      <a:lnTo>
                        <a:pt x="0" y="338"/>
                      </a:lnTo>
                      <a:lnTo>
                        <a:pt x="1315" y="674"/>
                      </a:lnTo>
                      <a:lnTo>
                        <a:pt x="2630" y="33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FFFF">
                        <a:alpha val="60000"/>
                      </a:srgbClr>
                    </a:gs>
                    <a:gs pos="50000">
                      <a:srgbClr val="CCFFFF">
                        <a:alpha val="73000"/>
                      </a:srgbClr>
                    </a:gs>
                    <a:gs pos="100000">
                      <a:srgbClr val="00FFFF"/>
                    </a:gs>
                  </a:gsLst>
                  <a:lin ang="5400000" scaled="1"/>
                  <a:tileRect/>
                </a:gradFill>
                <a:ln w="95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yriad Web" pitchFamily="34" charset="0"/>
                  </a:endParaRPr>
                </a:p>
              </p:txBody>
            </p:sp>
            <p:sp>
              <p:nvSpPr>
                <p:cNvPr id="171" name="平行四边形 174">
                  <a:extLst>
                    <a:ext uri="{FF2B5EF4-FFF2-40B4-BE49-F238E27FC236}">
                      <a16:creationId xmlns:a16="http://schemas.microsoft.com/office/drawing/2014/main" id="{6B43C091-AF4A-040A-43E0-4D776A3DC0F4}"/>
                    </a:ext>
                  </a:extLst>
                </p:cNvPr>
                <p:cNvSpPr/>
                <p:nvPr/>
              </p:nvSpPr>
              <p:spPr>
                <a:xfrm rot="20726779">
                  <a:off x="7286917" y="3891647"/>
                  <a:ext cx="1269431" cy="1208472"/>
                </a:xfrm>
                <a:prstGeom prst="parallelogram">
                  <a:avLst>
                    <a:gd name="adj" fmla="val 25723"/>
                  </a:avLst>
                </a:prstGeom>
                <a:gradFill flip="none" rotWithShape="1">
                  <a:gsLst>
                    <a:gs pos="56000">
                      <a:srgbClr val="00FFFF">
                        <a:alpha val="62000"/>
                      </a:srgbClr>
                    </a:gs>
                    <a:gs pos="0">
                      <a:srgbClr val="CCFFFF"/>
                    </a:gs>
                    <a:gs pos="100000">
                      <a:srgbClr val="CCFFFF">
                        <a:alpha val="50980"/>
                      </a:srgbClr>
                    </a:gs>
                  </a:gsLst>
                  <a:lin ang="2700000" scaled="1"/>
                  <a:tileRect/>
                </a:gradFill>
                <a:ln>
                  <a:solidFill>
                    <a:schemeClr val="tx1">
                      <a:lumMod val="95000"/>
                      <a:alpha val="3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/>
                </a:p>
              </p:txBody>
            </p:sp>
            <p:sp>
              <p:nvSpPr>
                <p:cNvPr id="172" name="平行四边形 175">
                  <a:extLst>
                    <a:ext uri="{FF2B5EF4-FFF2-40B4-BE49-F238E27FC236}">
                      <a16:creationId xmlns:a16="http://schemas.microsoft.com/office/drawing/2014/main" id="{8AD60182-6758-EB3B-C9F8-1042672EB616}"/>
                    </a:ext>
                  </a:extLst>
                </p:cNvPr>
                <p:cNvSpPr/>
                <p:nvPr/>
              </p:nvSpPr>
              <p:spPr>
                <a:xfrm rot="873221" flipH="1">
                  <a:off x="6374370" y="3894716"/>
                  <a:ext cx="1269431" cy="1208473"/>
                </a:xfrm>
                <a:prstGeom prst="parallelogram">
                  <a:avLst>
                    <a:gd name="adj" fmla="val 26586"/>
                  </a:avLst>
                </a:prstGeom>
                <a:gradFill flip="none" rotWithShape="1">
                  <a:gsLst>
                    <a:gs pos="56000">
                      <a:srgbClr val="00FFFF">
                        <a:alpha val="62000"/>
                      </a:srgbClr>
                    </a:gs>
                    <a:gs pos="0">
                      <a:srgbClr val="CCFFFF"/>
                    </a:gs>
                    <a:gs pos="100000">
                      <a:srgbClr val="CCFFFF">
                        <a:alpha val="50980"/>
                      </a:srgbClr>
                    </a:gs>
                  </a:gsLst>
                  <a:lin ang="2700000" scaled="1"/>
                  <a:tileRect/>
                </a:gradFill>
                <a:ln>
                  <a:solidFill>
                    <a:schemeClr val="tx1">
                      <a:lumMod val="95000"/>
                      <a:alpha val="3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</p:grpSp>
          <p:grpSp>
            <p:nvGrpSpPr>
              <p:cNvPr id="167" name="组合 170">
                <a:extLst>
                  <a:ext uri="{FF2B5EF4-FFF2-40B4-BE49-F238E27FC236}">
                    <a16:creationId xmlns:a16="http://schemas.microsoft.com/office/drawing/2014/main" id="{8ECB61A0-A7F1-3A0D-40B6-AACB37B727C5}"/>
                  </a:ext>
                </a:extLst>
              </p:cNvPr>
              <p:cNvGrpSpPr/>
              <p:nvPr/>
            </p:nvGrpSpPr>
            <p:grpSpPr>
              <a:xfrm>
                <a:off x="4139372" y="3425552"/>
                <a:ext cx="505590" cy="505590"/>
                <a:chOff x="7600140" y="1928972"/>
                <a:chExt cx="403678" cy="403678"/>
              </a:xfrm>
              <a:scene3d>
                <a:camera prst="isometricLeftDown">
                  <a:rot lat="600000" lon="2700000" rev="0"/>
                </a:camera>
                <a:lightRig rig="threePt" dir="t"/>
              </a:scene3d>
            </p:grpSpPr>
            <p:sp>
              <p:nvSpPr>
                <p:cNvPr id="168" name="椭圆 171">
                  <a:extLst>
                    <a:ext uri="{FF2B5EF4-FFF2-40B4-BE49-F238E27FC236}">
                      <a16:creationId xmlns:a16="http://schemas.microsoft.com/office/drawing/2014/main" id="{355E93A3-D614-52A1-3B7F-A15FA65A14E2}"/>
                    </a:ext>
                  </a:extLst>
                </p:cNvPr>
                <p:cNvSpPr/>
                <p:nvPr/>
              </p:nvSpPr>
              <p:spPr>
                <a:xfrm>
                  <a:off x="7600140" y="1928972"/>
                  <a:ext cx="403678" cy="403678"/>
                </a:xfrm>
                <a:prstGeom prst="ellipse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3d extrusionH="177800">
                    <a:bevelT w="0"/>
                    <a:bevelB w="6350"/>
                  </a:sp3d>
                </a:bodyPr>
                <a:lstStyle/>
                <a:p>
                  <a:pPr algn="ctr"/>
                  <a:endParaRPr lang="zh-CN" altLang="en-US" sz="3200"/>
                </a:p>
              </p:txBody>
            </p:sp>
            <p:pic>
              <p:nvPicPr>
                <p:cNvPr id="169" name="图形 172">
                  <a:extLst>
                    <a:ext uri="{FF2B5EF4-FFF2-40B4-BE49-F238E27FC236}">
                      <a16:creationId xmlns:a16="http://schemas.microsoft.com/office/drawing/2014/main" id="{D230AA1A-22C6-282E-44B6-C6BC833450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rcRect/>
                <a:stretch/>
              </p:blipFill>
              <p:spPr>
                <a:xfrm>
                  <a:off x="7718504" y="2065263"/>
                  <a:ext cx="166951" cy="131096"/>
                </a:xfrm>
                <a:prstGeom prst="rect">
                  <a:avLst/>
                </a:prstGeom>
              </p:spPr>
            </p:pic>
          </p:grpSp>
        </p:grpSp>
        <p:sp>
          <p:nvSpPr>
            <p:cNvPr id="164" name="UX_Top_Lid">
              <a:extLst>
                <a:ext uri="{FF2B5EF4-FFF2-40B4-BE49-F238E27FC236}">
                  <a16:creationId xmlns:a16="http://schemas.microsoft.com/office/drawing/2014/main" id="{6A3F93E7-302A-AD42-4E22-19BF0568170D}"/>
                </a:ext>
              </a:extLst>
            </p:cNvPr>
            <p:cNvSpPr/>
            <p:nvPr/>
          </p:nvSpPr>
          <p:spPr bwMode="auto">
            <a:xfrm>
              <a:off x="6423755" y="2965688"/>
              <a:ext cx="1607954" cy="411467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FFFF"/>
                </a:gs>
                <a:gs pos="50000">
                  <a:srgbClr val="00B0F0">
                    <a:alpha val="76000"/>
                  </a:srgbClr>
                </a:gs>
                <a:gs pos="99000">
                  <a:srgbClr val="00FFFF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6000">
                      <a:srgbClr val="00FFFF"/>
                    </a:gs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Myriad Web" pitchFamily="34" charset="0"/>
              </a:endParaRPr>
            </a:p>
          </p:txBody>
        </p:sp>
        <p:sp>
          <p:nvSpPr>
            <p:cNvPr id="165" name="文本框 90">
              <a:extLst>
                <a:ext uri="{FF2B5EF4-FFF2-40B4-BE49-F238E27FC236}">
                  <a16:creationId xmlns:a16="http://schemas.microsoft.com/office/drawing/2014/main" id="{34D9671B-2EF2-5F59-1349-D964E5DAE2B6}"/>
                </a:ext>
              </a:extLst>
            </p:cNvPr>
            <p:cNvSpPr txBox="1"/>
            <p:nvPr/>
          </p:nvSpPr>
          <p:spPr>
            <a:xfrm>
              <a:off x="6461875" y="2728042"/>
              <a:ext cx="1353038" cy="5771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16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00FFFF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r>
                <a:rPr lang="en-US" altLang="zh-CN" sz="2000" b="1" dirty="0">
                  <a:effectLst>
                    <a:reflection blurRad="6350" stA="60000" endA="900" endPos="60000" dist="29997" dir="5400000" sy="-100000" algn="bl" rotWithShape="0"/>
                  </a:effectLst>
                  <a:latin typeface="Poppins" panose="02000000000000000000" pitchFamily="2" charset="0"/>
                  <a:ea typeface="+mn-ea"/>
                  <a:cs typeface="Poppins" panose="02000000000000000000" pitchFamily="2" charset="0"/>
                </a:rPr>
                <a:t>SOL</a:t>
              </a:r>
              <a:endParaRPr lang="zh-CN" altLang="en-US" sz="2000" dirty="0">
                <a:effectLst>
                  <a:reflection blurRad="6350" stA="60000" endA="900" endPos="60000" dist="29997" dir="5400000" sy="-100000" algn="bl" rotWithShape="0"/>
                </a:effectLst>
              </a:endParaRPr>
            </a:p>
          </p:txBody>
        </p:sp>
      </p:grpSp>
      <p:sp>
        <p:nvSpPr>
          <p:cNvPr id="59" name="case_front">
            <a:extLst>
              <a:ext uri="{FF2B5EF4-FFF2-40B4-BE49-F238E27FC236}">
                <a16:creationId xmlns:a16="http://schemas.microsoft.com/office/drawing/2014/main" id="{DF474146-E535-716F-7616-8F212E9FE067}"/>
              </a:ext>
            </a:extLst>
          </p:cNvPr>
          <p:cNvSpPr/>
          <p:nvPr/>
        </p:nvSpPr>
        <p:spPr bwMode="auto">
          <a:xfrm rot="10800000">
            <a:off x="4169723" y="2233099"/>
            <a:ext cx="8680766" cy="3979885"/>
          </a:xfrm>
          <a:custGeom>
            <a:avLst/>
            <a:gdLst>
              <a:gd name="connsiteX0" fmla="*/ 10000 w 10000"/>
              <a:gd name="connsiteY0" fmla="*/ 11899 h 11899"/>
              <a:gd name="connsiteX1" fmla="*/ 5000 w 10000"/>
              <a:gd name="connsiteY1" fmla="*/ 10435 h 11899"/>
              <a:gd name="connsiteX2" fmla="*/ 0 w 10000"/>
              <a:gd name="connsiteY2" fmla="*/ 11899 h 11899"/>
              <a:gd name="connsiteX3" fmla="*/ 0 w 10000"/>
              <a:gd name="connsiteY3" fmla="*/ 3367 h 11899"/>
              <a:gd name="connsiteX4" fmla="*/ 5059 w 10000"/>
              <a:gd name="connsiteY4" fmla="*/ 0 h 11899"/>
              <a:gd name="connsiteX5" fmla="*/ 10000 w 10000"/>
              <a:gd name="connsiteY5" fmla="*/ 3367 h 11899"/>
              <a:gd name="connsiteX6" fmla="*/ 10000 w 10000"/>
              <a:gd name="connsiteY6" fmla="*/ 11899 h 11899"/>
              <a:gd name="connsiteX0" fmla="*/ 10000 w 10000"/>
              <a:gd name="connsiteY0" fmla="*/ 11899 h 11899"/>
              <a:gd name="connsiteX1" fmla="*/ 5029 w 10000"/>
              <a:gd name="connsiteY1" fmla="*/ 8878 h 11899"/>
              <a:gd name="connsiteX2" fmla="*/ 0 w 10000"/>
              <a:gd name="connsiteY2" fmla="*/ 11899 h 11899"/>
              <a:gd name="connsiteX3" fmla="*/ 0 w 10000"/>
              <a:gd name="connsiteY3" fmla="*/ 3367 h 11899"/>
              <a:gd name="connsiteX4" fmla="*/ 5059 w 10000"/>
              <a:gd name="connsiteY4" fmla="*/ 0 h 11899"/>
              <a:gd name="connsiteX5" fmla="*/ 10000 w 10000"/>
              <a:gd name="connsiteY5" fmla="*/ 3367 h 11899"/>
              <a:gd name="connsiteX6" fmla="*/ 10000 w 10000"/>
              <a:gd name="connsiteY6" fmla="*/ 11899 h 11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1899">
                <a:moveTo>
                  <a:pt x="10000" y="11899"/>
                </a:moveTo>
                <a:lnTo>
                  <a:pt x="5029" y="8878"/>
                </a:lnTo>
                <a:lnTo>
                  <a:pt x="0" y="11899"/>
                </a:lnTo>
                <a:lnTo>
                  <a:pt x="0" y="3367"/>
                </a:lnTo>
                <a:lnTo>
                  <a:pt x="5059" y="0"/>
                </a:lnTo>
                <a:lnTo>
                  <a:pt x="10000" y="3367"/>
                </a:lnTo>
                <a:lnTo>
                  <a:pt x="10000" y="11899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36000"/>
                </a:schemeClr>
              </a:gs>
              <a:gs pos="12000">
                <a:schemeClr val="accent4">
                  <a:alpha val="0"/>
                </a:schemeClr>
              </a:gs>
              <a:gs pos="46000">
                <a:srgbClr val="FBBB46">
                  <a:alpha val="0"/>
                </a:srgbClr>
              </a:gs>
              <a:gs pos="50000">
                <a:schemeClr val="tx1">
                  <a:alpha val="40000"/>
                </a:schemeClr>
              </a:gs>
              <a:gs pos="54000">
                <a:srgbClr val="FFC000">
                  <a:alpha val="0"/>
                </a:srgbClr>
              </a:gs>
              <a:gs pos="88000">
                <a:srgbClr val="FBBB46">
                  <a:alpha val="0"/>
                </a:srgbClr>
              </a:gs>
              <a:gs pos="100000">
                <a:schemeClr val="accent4">
                  <a:alpha val="36000"/>
                </a:schemeClr>
              </a:gs>
            </a:gsLst>
            <a:lin ang="21594000" scaled="0"/>
            <a:tileRect/>
          </a:gradFill>
          <a:ln w="9525">
            <a:solidFill>
              <a:schemeClr val="accent4">
                <a:alpha val="72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Web" pitchFamily="34" charset="0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1947B144-60EE-CFD8-026C-33216982584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137103" y="3103136"/>
            <a:ext cx="1950764" cy="195076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01FF624-77BD-BA73-FC3C-E93DC24D2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38" y="2837318"/>
            <a:ext cx="3984649" cy="77559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228600" indent="-228600">
              <a:buFont typeface="Arial" panose="020B0604020202020204" pitchFamily="34" charset="0"/>
            </a:pPr>
            <a:r>
              <a:rPr lang="en-US" sz="4800" dirty="0">
                <a:solidFill>
                  <a:srgbClr val="D01330"/>
                </a:solidFill>
                <a:latin typeface="Bebas Neue" panose="020B0606020202050201" pitchFamily="34" charset="0"/>
                <a:ea typeface="+mn-ea"/>
                <a:cs typeface="Poppins" panose="02000000000000000000" pitchFamily="2" charset="0"/>
              </a:rPr>
              <a:t>Bip300</a:t>
            </a:r>
          </a:p>
        </p:txBody>
      </p:sp>
      <p:cxnSp>
        <p:nvCxnSpPr>
          <p:cNvPr id="9" name="直接连接符 49">
            <a:extLst>
              <a:ext uri="{FF2B5EF4-FFF2-40B4-BE49-F238E27FC236}">
                <a16:creationId xmlns:a16="http://schemas.microsoft.com/office/drawing/2014/main" id="{E5F252F3-05AA-79A9-73C5-4E9D59F6D50A}"/>
              </a:ext>
            </a:extLst>
          </p:cNvPr>
          <p:cNvCxnSpPr/>
          <p:nvPr/>
        </p:nvCxnSpPr>
        <p:spPr>
          <a:xfrm>
            <a:off x="401679" y="3561844"/>
            <a:ext cx="1508427" cy="0"/>
          </a:xfrm>
          <a:prstGeom prst="line">
            <a:avLst/>
          </a:prstGeom>
          <a:ln>
            <a:gradFill flip="none" rotWithShape="1">
              <a:gsLst>
                <a:gs pos="0">
                  <a:schemeClr val="tx1">
                    <a:alpha val="36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51">
            <a:extLst>
              <a:ext uri="{FF2B5EF4-FFF2-40B4-BE49-F238E27FC236}">
                <a16:creationId xmlns:a16="http://schemas.microsoft.com/office/drawing/2014/main" id="{B137B7F8-B6FB-6299-F3A7-B49BB0E2E8EC}"/>
              </a:ext>
            </a:extLst>
          </p:cNvPr>
          <p:cNvSpPr txBox="1"/>
          <p:nvPr/>
        </p:nvSpPr>
        <p:spPr>
          <a:xfrm>
            <a:off x="338256" y="3739409"/>
            <a:ext cx="467913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spcBef>
                <a:spcPts val="500"/>
              </a:spcBef>
            </a:pPr>
            <a:r>
              <a:rPr lang="en-US" altLang="zh-CN" sz="1600" dirty="0">
                <a:latin typeface="Poppins" panose="02000000000000000000" pitchFamily="2" charset="0"/>
                <a:cs typeface="Poppins" panose="02000000000000000000" pitchFamily="2" charset="0"/>
              </a:rPr>
              <a:t>Allows BTC to Cover</a:t>
            </a:r>
          </a:p>
          <a:p>
            <a:pPr marL="0" lvl="1">
              <a:lnSpc>
                <a:spcPct val="90000"/>
              </a:lnSpc>
              <a:spcBef>
                <a:spcPts val="500"/>
              </a:spcBef>
            </a:pPr>
            <a:r>
              <a:rPr lang="en-US" altLang="zh-CN" sz="1600" dirty="0">
                <a:latin typeface="Poppins" panose="02000000000000000000" pitchFamily="2" charset="0"/>
                <a:cs typeface="Poppins" panose="02000000000000000000" pitchFamily="2" charset="0"/>
              </a:rPr>
              <a:t>the </a:t>
            </a:r>
            <a:r>
              <a:rPr lang="en-US" altLang="zh-CN" sz="1600" i="1" u="sng" dirty="0">
                <a:latin typeface="Poppins" panose="02000000000000000000" pitchFamily="2" charset="0"/>
                <a:cs typeface="Poppins" panose="02000000000000000000" pitchFamily="2" charset="0"/>
              </a:rPr>
              <a:t>Entire Spectrum</a:t>
            </a:r>
            <a:r>
              <a:rPr lang="en-US" altLang="zh-CN" sz="1600" i="1" dirty="0">
                <a:latin typeface="Poppins" panose="02000000000000000000" pitchFamily="2" charset="0"/>
                <a:cs typeface="Poppins" panose="02000000000000000000" pitchFamily="2" charset="0"/>
              </a:rPr>
              <a:t> </a:t>
            </a:r>
            <a:r>
              <a:rPr lang="en-US" altLang="zh-CN" sz="1600" dirty="0">
                <a:latin typeface="Poppins" panose="02000000000000000000" pitchFamily="2" charset="0"/>
                <a:cs typeface="Poppins" panose="02000000000000000000" pitchFamily="2" charset="0"/>
              </a:rPr>
              <a:t>of Use-Cases</a:t>
            </a:r>
            <a:endParaRPr lang="zh-CN" altLang="en-US" sz="1600" dirty="0">
              <a:latin typeface="Poppins" panose="02000000000000000000" pitchFamily="2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940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op back behind">
            <a:extLst>
              <a:ext uri="{FF2B5EF4-FFF2-40B4-BE49-F238E27FC236}">
                <a16:creationId xmlns:a16="http://schemas.microsoft.com/office/drawing/2014/main" id="{C1EBC9B0-A9FE-2FB7-D738-435A3248A5AF}"/>
              </a:ext>
            </a:extLst>
          </p:cNvPr>
          <p:cNvSpPr/>
          <p:nvPr/>
        </p:nvSpPr>
        <p:spPr bwMode="auto">
          <a:xfrm>
            <a:off x="3974110" y="4181170"/>
            <a:ext cx="2205888" cy="930593"/>
          </a:xfrm>
          <a:custGeom>
            <a:avLst/>
            <a:gdLst>
              <a:gd name="connsiteX0" fmla="*/ 10000 w 10000"/>
              <a:gd name="connsiteY0" fmla="*/ 10000 h 10000"/>
              <a:gd name="connsiteX1" fmla="*/ 5029 w 10000"/>
              <a:gd name="connsiteY1" fmla="*/ 6675 h 10000"/>
              <a:gd name="connsiteX2" fmla="*/ 0 w 10000"/>
              <a:gd name="connsiteY2" fmla="*/ 10000 h 10000"/>
              <a:gd name="connsiteX3" fmla="*/ 0 w 10000"/>
              <a:gd name="connsiteY3" fmla="*/ 1468 h 10000"/>
              <a:gd name="connsiteX4" fmla="*/ 5000 w 10000"/>
              <a:gd name="connsiteY4" fmla="*/ 0 h 10000"/>
              <a:gd name="connsiteX5" fmla="*/ 10000 w 10000"/>
              <a:gd name="connsiteY5" fmla="*/ 1468 h 10000"/>
              <a:gd name="connsiteX6" fmla="*/ 10000 w 10000"/>
              <a:gd name="connsiteY6" fmla="*/ 10000 h 10000"/>
              <a:gd name="connsiteX0" fmla="*/ 10000 w 10000"/>
              <a:gd name="connsiteY0" fmla="*/ 10949 h 10949"/>
              <a:gd name="connsiteX1" fmla="*/ 5029 w 10000"/>
              <a:gd name="connsiteY1" fmla="*/ 7624 h 10949"/>
              <a:gd name="connsiteX2" fmla="*/ 0 w 10000"/>
              <a:gd name="connsiteY2" fmla="*/ 10949 h 10949"/>
              <a:gd name="connsiteX3" fmla="*/ 0 w 10000"/>
              <a:gd name="connsiteY3" fmla="*/ 2417 h 10949"/>
              <a:gd name="connsiteX4" fmla="*/ 5015 w 10000"/>
              <a:gd name="connsiteY4" fmla="*/ 0 h 10949"/>
              <a:gd name="connsiteX5" fmla="*/ 10000 w 10000"/>
              <a:gd name="connsiteY5" fmla="*/ 2417 h 10949"/>
              <a:gd name="connsiteX6" fmla="*/ 10000 w 10000"/>
              <a:gd name="connsiteY6" fmla="*/ 10949 h 10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949">
                <a:moveTo>
                  <a:pt x="10000" y="10949"/>
                </a:moveTo>
                <a:lnTo>
                  <a:pt x="5029" y="7624"/>
                </a:lnTo>
                <a:lnTo>
                  <a:pt x="0" y="10949"/>
                </a:lnTo>
                <a:lnTo>
                  <a:pt x="0" y="2417"/>
                </a:lnTo>
                <a:lnTo>
                  <a:pt x="5015" y="0"/>
                </a:lnTo>
                <a:lnTo>
                  <a:pt x="10000" y="2417"/>
                </a:lnTo>
                <a:lnTo>
                  <a:pt x="10000" y="10949"/>
                </a:lnTo>
                <a:close/>
              </a:path>
            </a:pathLst>
          </a:custGeom>
          <a:solidFill>
            <a:schemeClr val="accent2">
              <a:alpha val="33000"/>
            </a:schemeClr>
          </a:solidFill>
          <a:ln w="9525">
            <a:gradFill>
              <a:gsLst>
                <a:gs pos="0">
                  <a:schemeClr val="accent4">
                    <a:lumMod val="50000"/>
                  </a:schemeClr>
                </a:gs>
                <a:gs pos="28000">
                  <a:schemeClr val="tx1">
                    <a:lumMod val="95000"/>
                  </a:schemeClr>
                </a:gs>
                <a:gs pos="100000">
                  <a:srgbClr val="FBBB46">
                    <a:alpha val="0"/>
                  </a:srgbClr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pic>
        <p:nvPicPr>
          <p:cNvPr id="209" name="图片 2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688" y="-1123306"/>
            <a:ext cx="10574184" cy="7407196"/>
          </a:xfrm>
          <a:prstGeom prst="rect">
            <a:avLst/>
          </a:prstGeom>
        </p:spPr>
      </p:pic>
      <p:grpSp>
        <p:nvGrpSpPr>
          <p:cNvPr id="184" name="组合 183"/>
          <p:cNvGrpSpPr/>
          <p:nvPr/>
        </p:nvGrpSpPr>
        <p:grpSpPr>
          <a:xfrm>
            <a:off x="4471773" y="1504343"/>
            <a:ext cx="7320470" cy="7832444"/>
            <a:chOff x="14175607" y="3852283"/>
            <a:chExt cx="4463122" cy="4775261"/>
          </a:xfrm>
        </p:grpSpPr>
        <p:sp>
          <p:nvSpPr>
            <p:cNvPr id="185" name="矩形: 圆角 184"/>
            <p:cNvSpPr/>
            <p:nvPr/>
          </p:nvSpPr>
          <p:spPr>
            <a:xfrm>
              <a:off x="14175607" y="3852283"/>
              <a:ext cx="4463122" cy="4463122"/>
            </a:xfrm>
            <a:prstGeom prst="roundRect">
              <a:avLst>
                <a:gd name="adj" fmla="val 4538"/>
              </a:avLst>
            </a:prstGeom>
            <a:gradFill>
              <a:gsLst>
                <a:gs pos="23000">
                  <a:schemeClr val="accent2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8100000" scaled="1"/>
            </a:gradFill>
            <a:ln w="22225">
              <a:gradFill flip="none" rotWithShape="1">
                <a:gsLst>
                  <a:gs pos="27000">
                    <a:schemeClr val="accent2">
                      <a:alpha val="0"/>
                    </a:schemeClr>
                  </a:gs>
                  <a:gs pos="100000">
                    <a:schemeClr val="accent1"/>
                  </a:gs>
                </a:gsLst>
                <a:lin ang="8100000" scaled="1"/>
                <a:tileRect/>
              </a:gradFill>
              <a:prstDash val="sysDash"/>
            </a:ln>
            <a:effectLst/>
            <a:scene3d>
              <a:camera prst="isometricTopUp">
                <a:rot lat="19015212" lon="17445209" rev="4529344"/>
              </a:camera>
              <a:lightRig rig="contrasting" dir="t">
                <a:rot lat="0" lon="0" rev="2400000"/>
              </a:lightRig>
            </a:scene3d>
            <a:sp3d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6" name="矩形: 圆角 185"/>
            <p:cNvSpPr/>
            <p:nvPr/>
          </p:nvSpPr>
          <p:spPr>
            <a:xfrm>
              <a:off x="14175607" y="4164422"/>
              <a:ext cx="4463122" cy="4463122"/>
            </a:xfrm>
            <a:prstGeom prst="roundRect">
              <a:avLst>
                <a:gd name="adj" fmla="val 4538"/>
              </a:avLst>
            </a:prstGeom>
            <a:noFill/>
            <a:ln w="47625">
              <a:gradFill flip="none" rotWithShape="1">
                <a:gsLst>
                  <a:gs pos="27000">
                    <a:schemeClr val="accent2">
                      <a:alpha val="0"/>
                    </a:schemeClr>
                  </a:gs>
                  <a:gs pos="100000">
                    <a:schemeClr val="accent1"/>
                  </a:gs>
                </a:gsLst>
                <a:lin ang="8100000" scaled="1"/>
                <a:tileRect/>
              </a:gradFill>
            </a:ln>
            <a:effectLst/>
            <a:scene3d>
              <a:camera prst="isometricTopUp">
                <a:rot lat="19015212" lon="17445209" rev="4529344"/>
              </a:camera>
              <a:lightRig rig="contrasting" dir="t">
                <a:rot lat="0" lon="0" rev="2400000"/>
              </a:lightRig>
            </a:scene3d>
            <a:sp3d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cxnSp>
        <p:nvCxnSpPr>
          <p:cNvPr id="23" name="直接箭头连接符 22"/>
          <p:cNvCxnSpPr>
            <a:cxnSpLocks/>
          </p:cNvCxnSpPr>
          <p:nvPr/>
        </p:nvCxnSpPr>
        <p:spPr>
          <a:xfrm flipV="1">
            <a:off x="3735413" y="4704271"/>
            <a:ext cx="1593165" cy="399683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1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cxnSpLocks/>
          </p:cNvCxnSpPr>
          <p:nvPr/>
        </p:nvCxnSpPr>
        <p:spPr>
          <a:xfrm>
            <a:off x="3735413" y="5103954"/>
            <a:ext cx="1580766" cy="424386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1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17687" y="483070"/>
            <a:ext cx="116398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>
                <a:latin typeface="Bebas Neue" panose="020B0606020202050201" pitchFamily="34" charset="0"/>
              </a:rPr>
              <a:t>Also Copy Non-Blockchain Systems</a:t>
            </a:r>
            <a:endParaRPr lang="zh-CN" altLang="en-US" sz="4800" dirty="0">
              <a:latin typeface="Bebas Neue" panose="020B0606020202050201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1524" y="1218807"/>
            <a:ext cx="428625" cy="34350"/>
          </a:xfrm>
          <a:prstGeom prst="rect">
            <a:avLst/>
          </a:prstGeom>
          <a:solidFill>
            <a:srgbClr val="D01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>
            <a:cxnSpLocks/>
          </p:cNvCxnSpPr>
          <p:nvPr/>
        </p:nvCxnSpPr>
        <p:spPr>
          <a:xfrm flipV="1">
            <a:off x="3735413" y="3933251"/>
            <a:ext cx="0" cy="1170703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1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/>
          <p:cNvSpPr txBox="1"/>
          <p:nvPr/>
        </p:nvSpPr>
        <p:spPr>
          <a:xfrm>
            <a:off x="2928566" y="3673180"/>
            <a:ext cx="1170434" cy="260071"/>
          </a:xfrm>
          <a:prstGeom prst="rect">
            <a:avLst/>
          </a:prstGeom>
          <a:noFill/>
          <a:effectLst/>
          <a:scene3d>
            <a:camera prst="isometricRightUp">
              <a:rot lat="600000" lon="19200000" rev="0"/>
            </a:camera>
            <a:lightRig rig="threePt" dir="t"/>
          </a:scene3d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 algn="ctr">
              <a:buFont typeface="Arial" panose="020B0604020202020204" pitchFamily="34" charset="0"/>
              <a:buNone/>
            </a:pPr>
            <a:r>
              <a:rPr lang="en-US" sz="1200" b="1">
                <a:solidFill>
                  <a:schemeClr val="tx1">
                    <a:lumMod val="85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Poppins" panose="02000000000000000000" pitchFamily="2" charset="0"/>
                <a:ea typeface="+mn-ea"/>
                <a:cs typeface="Poppins" panose="02000000000000000000" pitchFamily="2" charset="0"/>
              </a:rPr>
              <a:t>Extensibility</a:t>
            </a:r>
            <a:endParaRPr lang="en-US" sz="1200" b="1" dirty="0">
              <a:solidFill>
                <a:schemeClr val="tx1">
                  <a:lumMod val="85000"/>
                </a:schemeClr>
              </a:solidFill>
              <a:effectLst>
                <a:reflection blurRad="6350" stA="50000" endA="300" endPos="50000" dist="60007" dir="5400000" sy="-100000" algn="bl" rotWithShape="0"/>
              </a:effectLst>
              <a:latin typeface="Poppins" panose="02000000000000000000" pitchFamily="2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48" name="Title 1"/>
          <p:cNvSpPr txBox="1"/>
          <p:nvPr/>
        </p:nvSpPr>
        <p:spPr>
          <a:xfrm>
            <a:off x="4213902" y="4471228"/>
            <a:ext cx="2058988" cy="260071"/>
          </a:xfrm>
          <a:prstGeom prst="rect">
            <a:avLst/>
          </a:prstGeom>
          <a:noFill/>
          <a:effectLst/>
          <a:scene3d>
            <a:camera prst="isometricRightUp">
              <a:rot lat="1200000" lon="19200000" rev="0"/>
            </a:camera>
            <a:lightRig rig="threePt" dir="t"/>
          </a:scene3d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228600" indent="-228600" algn="ctr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1200" b="1">
                <a:solidFill>
                  <a:schemeClr val="tx1">
                    <a:lumMod val="85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Poppins" panose="02000000000000000000" pitchFamily="2" charset="0"/>
                <a:cs typeface="Poppins" panose="02000000000000000000" pitchFamily="2" charset="0"/>
              </a:defRPr>
            </a:lvl1pPr>
          </a:lstStyle>
          <a:p>
            <a:r>
              <a:rPr lang="en-US" dirty="0"/>
              <a:t>Privacy</a:t>
            </a:r>
          </a:p>
        </p:txBody>
      </p:sp>
      <p:sp>
        <p:nvSpPr>
          <p:cNvPr id="49" name="Title 1"/>
          <p:cNvSpPr txBox="1"/>
          <p:nvPr/>
        </p:nvSpPr>
        <p:spPr>
          <a:xfrm>
            <a:off x="3981037" y="5457930"/>
            <a:ext cx="2058988" cy="260071"/>
          </a:xfrm>
          <a:prstGeom prst="rect">
            <a:avLst/>
          </a:prstGeom>
          <a:noFill/>
          <a:effectLst/>
          <a:scene3d>
            <a:camera prst="isometricLeftDown">
              <a:rot lat="1200000" lon="2400000" rev="0"/>
            </a:camera>
            <a:lightRig rig="threePt" dir="t"/>
          </a:scene3d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 algn="ctr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tx1">
                    <a:lumMod val="85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Poppins" panose="02000000000000000000" pitchFamily="2" charset="0"/>
                <a:ea typeface="+mn-ea"/>
                <a:cs typeface="Poppins" panose="02000000000000000000" pitchFamily="2" charset="0"/>
              </a:rPr>
              <a:t>Centralization</a:t>
            </a: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0EDFE004-95A8-A746-B435-E02D39D1D629}"/>
              </a:ext>
            </a:extLst>
          </p:cNvPr>
          <p:cNvGrpSpPr/>
          <p:nvPr/>
        </p:nvGrpSpPr>
        <p:grpSpPr>
          <a:xfrm>
            <a:off x="6041420" y="1843934"/>
            <a:ext cx="3406373" cy="2664509"/>
            <a:chOff x="6793507" y="-1705006"/>
            <a:chExt cx="3406373" cy="2664509"/>
          </a:xfrm>
        </p:grpSpPr>
        <p:sp>
          <p:nvSpPr>
            <p:cNvPr id="104" name="平行四边形 103">
              <a:extLst>
                <a:ext uri="{FF2B5EF4-FFF2-40B4-BE49-F238E27FC236}">
                  <a16:creationId xmlns:a16="http://schemas.microsoft.com/office/drawing/2014/main" id="{3FE79E77-D6A2-7A4D-872A-709BB11D6A4C}"/>
                </a:ext>
              </a:extLst>
            </p:cNvPr>
            <p:cNvSpPr/>
            <p:nvPr/>
          </p:nvSpPr>
          <p:spPr>
            <a:xfrm rot="20726779">
              <a:off x="8286653" y="-1119625"/>
              <a:ext cx="1273348" cy="2079128"/>
            </a:xfrm>
            <a:prstGeom prst="parallelogram">
              <a:avLst>
                <a:gd name="adj" fmla="val 42359"/>
              </a:avLst>
            </a:prstGeom>
            <a:gradFill flip="none" rotWithShape="1">
              <a:gsLst>
                <a:gs pos="56000">
                  <a:schemeClr val="tx1">
                    <a:lumMod val="65000"/>
                    <a:alpha val="53000"/>
                  </a:schemeClr>
                </a:gs>
                <a:gs pos="1000">
                  <a:schemeClr val="tx1">
                    <a:alpha val="39000"/>
                  </a:schemeClr>
                </a:gs>
                <a:gs pos="100000">
                  <a:schemeClr val="tx1">
                    <a:alpha val="37000"/>
                  </a:scheme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05" name="平行四边形 104">
              <a:extLst>
                <a:ext uri="{FF2B5EF4-FFF2-40B4-BE49-F238E27FC236}">
                  <a16:creationId xmlns:a16="http://schemas.microsoft.com/office/drawing/2014/main" id="{2B368616-B61A-6F4E-9E52-FA49A57B0D1A}"/>
                </a:ext>
              </a:extLst>
            </p:cNvPr>
            <p:cNvSpPr/>
            <p:nvPr/>
          </p:nvSpPr>
          <p:spPr>
            <a:xfrm rot="860404">
              <a:off x="7833120" y="-1435711"/>
              <a:ext cx="1383460" cy="351237"/>
            </a:xfrm>
            <a:prstGeom prst="parallelogram">
              <a:avLst>
                <a:gd name="adj" fmla="val 180379"/>
              </a:avLst>
            </a:prstGeom>
            <a:gradFill flip="none" rotWithShape="1">
              <a:gsLst>
                <a:gs pos="56000">
                  <a:schemeClr val="tx1">
                    <a:lumMod val="65000"/>
                    <a:alpha val="53000"/>
                  </a:schemeClr>
                </a:gs>
                <a:gs pos="1000">
                  <a:schemeClr val="tx1">
                    <a:alpha val="39000"/>
                  </a:schemeClr>
                </a:gs>
                <a:gs pos="100000">
                  <a:schemeClr val="tx1">
                    <a:alpha val="37000"/>
                  </a:scheme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06" name="平行四边形 105">
              <a:extLst>
                <a:ext uri="{FF2B5EF4-FFF2-40B4-BE49-F238E27FC236}">
                  <a16:creationId xmlns:a16="http://schemas.microsoft.com/office/drawing/2014/main" id="{F02D941C-3B47-6E46-99E7-6276E4FC9B18}"/>
                </a:ext>
              </a:extLst>
            </p:cNvPr>
            <p:cNvSpPr/>
            <p:nvPr/>
          </p:nvSpPr>
          <p:spPr>
            <a:xfrm rot="860404">
              <a:off x="7837459" y="-1543894"/>
              <a:ext cx="1343450" cy="343574"/>
            </a:xfrm>
            <a:prstGeom prst="parallelogram">
              <a:avLst>
                <a:gd name="adj" fmla="val 180379"/>
              </a:avLst>
            </a:prstGeom>
            <a:gradFill flip="none" rotWithShape="1">
              <a:gsLst>
                <a:gs pos="0">
                  <a:schemeClr val="tx1">
                    <a:lumMod val="50000"/>
                  </a:schemeClr>
                </a:gs>
                <a:gs pos="50000">
                  <a:schemeClr val="tx1">
                    <a:alpha val="1000"/>
                  </a:schemeClr>
                </a:gs>
                <a:gs pos="99000">
                  <a:schemeClr val="tx1">
                    <a:lumMod val="50000"/>
                  </a:schemeClr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kern="0">
                <a:solidFill>
                  <a:srgbClr val="FFFFFF"/>
                </a:solidFill>
                <a:latin typeface="Myriad Web" pitchFamily="34" charset="0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70910C5F-976D-D841-ABA5-DBCE5091F761}"/>
                </a:ext>
              </a:extLst>
            </p:cNvPr>
            <p:cNvSpPr txBox="1"/>
            <p:nvPr/>
          </p:nvSpPr>
          <p:spPr>
            <a:xfrm>
              <a:off x="6793507" y="-1705006"/>
              <a:ext cx="3406373" cy="46166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100000" rev="0"/>
                </a:camera>
                <a:lightRig rig="threePt" dir="t"/>
              </a:scene3d>
              <a:sp3d extrusionH="38100">
                <a:bevelB w="38100" h="38100"/>
                <a:extrusionClr>
                  <a:schemeClr val="tx1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r>
                <a:rPr lang="en-US" altLang="zh-CN" sz="2400" b="1" dirty="0">
                  <a:effectLst>
                    <a:reflection blurRad="6350" stA="60000" endA="900" endPos="60000" dist="29997" dir="5400000" sy="-100000" algn="bl" rotWithShape="0"/>
                  </a:effectLst>
                  <a:latin typeface="Poppins" panose="02000000000000000000" pitchFamily="2" charset="0"/>
                  <a:ea typeface="+mn-ea"/>
                  <a:cs typeface="Poppins" panose="02000000000000000000" pitchFamily="2" charset="0"/>
                </a:rPr>
                <a:t>Cash</a:t>
              </a:r>
            </a:p>
          </p:txBody>
        </p:sp>
        <p:sp>
          <p:nvSpPr>
            <p:cNvPr id="108" name="平行四边形 107">
              <a:extLst>
                <a:ext uri="{FF2B5EF4-FFF2-40B4-BE49-F238E27FC236}">
                  <a16:creationId xmlns:a16="http://schemas.microsoft.com/office/drawing/2014/main" id="{DDD5E540-BBA9-D945-884A-5CC01D8FC29F}"/>
                </a:ext>
              </a:extLst>
            </p:cNvPr>
            <p:cNvSpPr/>
            <p:nvPr/>
          </p:nvSpPr>
          <p:spPr>
            <a:xfrm rot="873221" flipH="1">
              <a:off x="7582934" y="-1129988"/>
              <a:ext cx="1273348" cy="2079128"/>
            </a:xfrm>
            <a:prstGeom prst="parallelogram">
              <a:avLst>
                <a:gd name="adj" fmla="val 42359"/>
              </a:avLst>
            </a:prstGeom>
            <a:gradFill flip="none" rotWithShape="1">
              <a:gsLst>
                <a:gs pos="56000">
                  <a:schemeClr val="tx1">
                    <a:lumMod val="65000"/>
                    <a:alpha val="53000"/>
                  </a:schemeClr>
                </a:gs>
                <a:gs pos="1000">
                  <a:schemeClr val="tx1">
                    <a:alpha val="39000"/>
                  </a:schemeClr>
                </a:gs>
                <a:gs pos="100000">
                  <a:schemeClr val="tx1">
                    <a:alpha val="37000"/>
                  </a:scheme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E92BAAE3-D754-CB4F-B207-12B9EA26819B}"/>
              </a:ext>
            </a:extLst>
          </p:cNvPr>
          <p:cNvGrpSpPr/>
          <p:nvPr/>
        </p:nvGrpSpPr>
        <p:grpSpPr>
          <a:xfrm>
            <a:off x="5944968" y="2757581"/>
            <a:ext cx="3763687" cy="2902795"/>
            <a:chOff x="6503778" y="2282380"/>
            <a:chExt cx="3975515" cy="2902795"/>
          </a:xfrm>
        </p:grpSpPr>
        <p:sp>
          <p:nvSpPr>
            <p:cNvPr id="110" name="平行四边形 109">
              <a:extLst>
                <a:ext uri="{FF2B5EF4-FFF2-40B4-BE49-F238E27FC236}">
                  <a16:creationId xmlns:a16="http://schemas.microsoft.com/office/drawing/2014/main" id="{24251563-9469-0141-9D5E-7725D789A507}"/>
                </a:ext>
              </a:extLst>
            </p:cNvPr>
            <p:cNvSpPr/>
            <p:nvPr/>
          </p:nvSpPr>
          <p:spPr>
            <a:xfrm rot="20726779">
              <a:off x="9205945" y="3106047"/>
              <a:ext cx="1273348" cy="2079128"/>
            </a:xfrm>
            <a:prstGeom prst="parallelogram">
              <a:avLst>
                <a:gd name="adj" fmla="val 45793"/>
              </a:avLst>
            </a:prstGeom>
            <a:gradFill flip="none" rotWithShape="1">
              <a:gsLst>
                <a:gs pos="56000">
                  <a:srgbClr val="92D050">
                    <a:alpha val="46000"/>
                  </a:srgbClr>
                </a:gs>
                <a:gs pos="0">
                  <a:srgbClr val="CCFF33">
                    <a:alpha val="77000"/>
                  </a:srgbClr>
                </a:gs>
                <a:gs pos="100000">
                  <a:srgbClr val="CCFF33">
                    <a:alpha val="2600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11" name="平行四边形 110">
              <a:extLst>
                <a:ext uri="{FF2B5EF4-FFF2-40B4-BE49-F238E27FC236}">
                  <a16:creationId xmlns:a16="http://schemas.microsoft.com/office/drawing/2014/main" id="{AF591E43-B46F-8242-8383-A566CBC4B47F}"/>
                </a:ext>
              </a:extLst>
            </p:cNvPr>
            <p:cNvSpPr/>
            <p:nvPr/>
          </p:nvSpPr>
          <p:spPr>
            <a:xfrm rot="873221" flipH="1">
              <a:off x="6503778" y="2849420"/>
              <a:ext cx="3318923" cy="2091276"/>
            </a:xfrm>
            <a:prstGeom prst="parallelogram">
              <a:avLst>
                <a:gd name="adj" fmla="val 24688"/>
              </a:avLst>
            </a:prstGeom>
            <a:gradFill flip="none" rotWithShape="1">
              <a:gsLst>
                <a:gs pos="56000">
                  <a:srgbClr val="92D050">
                    <a:alpha val="46000"/>
                  </a:srgbClr>
                </a:gs>
                <a:gs pos="0">
                  <a:srgbClr val="CCFF33">
                    <a:alpha val="77000"/>
                  </a:srgbClr>
                </a:gs>
                <a:gs pos="100000">
                  <a:srgbClr val="CCFF33">
                    <a:alpha val="2600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12" name="平行四边形 111">
              <a:extLst>
                <a:ext uri="{FF2B5EF4-FFF2-40B4-BE49-F238E27FC236}">
                  <a16:creationId xmlns:a16="http://schemas.microsoft.com/office/drawing/2014/main" id="{3F432E6D-70A7-7042-A04B-AB64E8D912F4}"/>
                </a:ext>
              </a:extLst>
            </p:cNvPr>
            <p:cNvSpPr/>
            <p:nvPr/>
          </p:nvSpPr>
          <p:spPr>
            <a:xfrm rot="860404">
              <a:off x="6824381" y="2586583"/>
              <a:ext cx="3378661" cy="310734"/>
            </a:xfrm>
            <a:prstGeom prst="parallelogram">
              <a:avLst>
                <a:gd name="adj" fmla="val 180379"/>
              </a:avLst>
            </a:prstGeom>
            <a:gradFill flip="none" rotWithShape="1">
              <a:gsLst>
                <a:gs pos="56000">
                  <a:srgbClr val="92D050">
                    <a:alpha val="46000"/>
                  </a:srgbClr>
                </a:gs>
                <a:gs pos="0">
                  <a:srgbClr val="CCFF33">
                    <a:alpha val="77000"/>
                  </a:srgbClr>
                </a:gs>
                <a:gs pos="100000">
                  <a:srgbClr val="CCFF33">
                    <a:alpha val="2600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13" name="平行四边形 112">
              <a:extLst>
                <a:ext uri="{FF2B5EF4-FFF2-40B4-BE49-F238E27FC236}">
                  <a16:creationId xmlns:a16="http://schemas.microsoft.com/office/drawing/2014/main" id="{F670AB12-133C-7A4C-8330-3C5CAB298D41}"/>
                </a:ext>
              </a:extLst>
            </p:cNvPr>
            <p:cNvSpPr/>
            <p:nvPr/>
          </p:nvSpPr>
          <p:spPr>
            <a:xfrm rot="860404">
              <a:off x="6910539" y="2484311"/>
              <a:ext cx="3257358" cy="343574"/>
            </a:xfrm>
            <a:prstGeom prst="parallelogram">
              <a:avLst>
                <a:gd name="adj" fmla="val 180379"/>
              </a:avLst>
            </a:prstGeom>
            <a:gradFill flip="none" rotWithShape="1">
              <a:gsLst>
                <a:gs pos="0">
                  <a:srgbClr val="00B050">
                    <a:alpha val="28000"/>
                  </a:srgbClr>
                </a:gs>
                <a:gs pos="50000">
                  <a:srgbClr val="92D050">
                    <a:alpha val="25000"/>
                  </a:srgbClr>
                </a:gs>
                <a:gs pos="99000">
                  <a:srgbClr val="00B050">
                    <a:alpha val="46000"/>
                  </a:srgbClr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kern="0">
                <a:solidFill>
                  <a:srgbClr val="FFFFFF"/>
                </a:solidFill>
                <a:latin typeface="Myriad Web" pitchFamily="34" charset="0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4FCEB3AE-9F55-D547-BC07-D079F9087434}"/>
                </a:ext>
              </a:extLst>
            </p:cNvPr>
            <p:cNvSpPr txBox="1"/>
            <p:nvPr/>
          </p:nvSpPr>
          <p:spPr>
            <a:xfrm>
              <a:off x="6572162" y="2282380"/>
              <a:ext cx="3767515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100000" rev="0"/>
                </a:camera>
                <a:lightRig rig="threePt" dir="t"/>
              </a:scene3d>
              <a:sp3d extrusionH="38100">
                <a:bevelB w="38100" h="38100"/>
                <a:extrusionClr>
                  <a:schemeClr val="tx1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r>
                <a:rPr lang="en-US" altLang="zh-CN" sz="2800" b="1" dirty="0">
                  <a:effectLst>
                    <a:reflection blurRad="6350" stA="60000" endA="900" endPos="60000" dist="29997" dir="5400000" sy="-100000" algn="bl" rotWithShape="0"/>
                  </a:effectLst>
                  <a:latin typeface="Poppins" panose="02000000000000000000" pitchFamily="2" charset="0"/>
                  <a:ea typeface="+mn-ea"/>
                  <a:cs typeface="Poppins" panose="02000000000000000000" pitchFamily="2" charset="0"/>
                </a:rPr>
                <a:t>Banking</a:t>
              </a:r>
            </a:p>
          </p:txBody>
        </p:sp>
      </p:grp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00195C53-8AA3-38F8-4BB0-6B8A8CECA632}"/>
              </a:ext>
            </a:extLst>
          </p:cNvPr>
          <p:cNvGrpSpPr/>
          <p:nvPr/>
        </p:nvGrpSpPr>
        <p:grpSpPr>
          <a:xfrm>
            <a:off x="4007245" y="4820695"/>
            <a:ext cx="304941" cy="369332"/>
            <a:chOff x="4056261" y="2847099"/>
            <a:chExt cx="1200025" cy="1453422"/>
          </a:xfrm>
        </p:grpSpPr>
        <p:grpSp>
          <p:nvGrpSpPr>
            <p:cNvPr id="299" name="组合 298">
              <a:extLst>
                <a:ext uri="{FF2B5EF4-FFF2-40B4-BE49-F238E27FC236}">
                  <a16:creationId xmlns:a16="http://schemas.microsoft.com/office/drawing/2014/main" id="{1B00AF64-CB5B-C165-E8E3-C0BCEFEFDA4A}"/>
                </a:ext>
              </a:extLst>
            </p:cNvPr>
            <p:cNvGrpSpPr/>
            <p:nvPr/>
          </p:nvGrpSpPr>
          <p:grpSpPr>
            <a:xfrm>
              <a:off x="4056261" y="3145144"/>
              <a:ext cx="1154768" cy="843420"/>
              <a:chOff x="6374370" y="3519084"/>
              <a:chExt cx="2181978" cy="1593672"/>
            </a:xfrm>
          </p:grpSpPr>
          <p:sp>
            <p:nvSpPr>
              <p:cNvPr id="305" name="interior_Top_Lid">
                <a:extLst>
                  <a:ext uri="{FF2B5EF4-FFF2-40B4-BE49-F238E27FC236}">
                    <a16:creationId xmlns:a16="http://schemas.microsoft.com/office/drawing/2014/main" id="{2955C470-B2FF-A356-0B4A-29E9841789F9}"/>
                  </a:ext>
                </a:extLst>
              </p:cNvPr>
              <p:cNvSpPr/>
              <p:nvPr/>
            </p:nvSpPr>
            <p:spPr bwMode="auto">
              <a:xfrm>
                <a:off x="6539994" y="3519084"/>
                <a:ext cx="1840324" cy="471627"/>
              </a:xfrm>
              <a:custGeom>
                <a:avLst/>
                <a:gdLst/>
                <a:ahLst/>
                <a:cxnLst>
                  <a:cxn ang="0">
                    <a:pos x="2630" y="338"/>
                  </a:cxn>
                  <a:cxn ang="0">
                    <a:pos x="1315" y="0"/>
                  </a:cxn>
                  <a:cxn ang="0">
                    <a:pos x="0" y="338"/>
                  </a:cxn>
                  <a:cxn ang="0">
                    <a:pos x="1315" y="674"/>
                  </a:cxn>
                  <a:cxn ang="0">
                    <a:pos x="2630" y="338"/>
                  </a:cxn>
                </a:cxnLst>
                <a:rect l="0" t="0" r="r" b="b"/>
                <a:pathLst>
                  <a:path w="2630" h="674">
                    <a:moveTo>
                      <a:pt x="2630" y="338"/>
                    </a:moveTo>
                    <a:lnTo>
                      <a:pt x="1315" y="0"/>
                    </a:lnTo>
                    <a:lnTo>
                      <a:pt x="0" y="338"/>
                    </a:lnTo>
                    <a:lnTo>
                      <a:pt x="1315" y="674"/>
                    </a:lnTo>
                    <a:lnTo>
                      <a:pt x="2630" y="338"/>
                    </a:lnTo>
                    <a:close/>
                  </a:path>
                </a:pathLst>
              </a:custGeom>
              <a:gradFill flip="none" rotWithShape="1">
                <a:gsLst>
                  <a:gs pos="56000">
                    <a:schemeClr val="accent2">
                      <a:lumMod val="40000"/>
                      <a:lumOff val="60000"/>
                      <a:alpha val="8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rgbClr val="FBBB46">
                      <a:alpha val="51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平行四边形 305">
                <a:extLst>
                  <a:ext uri="{FF2B5EF4-FFF2-40B4-BE49-F238E27FC236}">
                    <a16:creationId xmlns:a16="http://schemas.microsoft.com/office/drawing/2014/main" id="{67BB2098-3A9E-0C1C-861A-6F0398821757}"/>
                  </a:ext>
                </a:extLst>
              </p:cNvPr>
              <p:cNvSpPr/>
              <p:nvPr/>
            </p:nvSpPr>
            <p:spPr>
              <a:xfrm rot="20726779">
                <a:off x="7286917" y="3904284"/>
                <a:ext cx="1269431" cy="1208472"/>
              </a:xfrm>
              <a:prstGeom prst="parallelogram">
                <a:avLst>
                  <a:gd name="adj" fmla="val 26586"/>
                </a:avLst>
              </a:prstGeom>
              <a:gradFill flip="none" rotWithShape="1">
                <a:gsLst>
                  <a:gs pos="56000">
                    <a:schemeClr val="accent2">
                      <a:lumMod val="40000"/>
                      <a:lumOff val="60000"/>
                      <a:alpha val="8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rgbClr val="FBBB46">
                      <a:alpha val="51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7" name="平行四边形 306">
                <a:extLst>
                  <a:ext uri="{FF2B5EF4-FFF2-40B4-BE49-F238E27FC236}">
                    <a16:creationId xmlns:a16="http://schemas.microsoft.com/office/drawing/2014/main" id="{49BB6325-3A3C-A4DF-8376-0DDA9F50F815}"/>
                  </a:ext>
                </a:extLst>
              </p:cNvPr>
              <p:cNvSpPr/>
              <p:nvPr/>
            </p:nvSpPr>
            <p:spPr>
              <a:xfrm rot="873221" flipH="1">
                <a:off x="6374370" y="3894716"/>
                <a:ext cx="1269431" cy="1208473"/>
              </a:xfrm>
              <a:prstGeom prst="parallelogram">
                <a:avLst>
                  <a:gd name="adj" fmla="val 26586"/>
                </a:avLst>
              </a:prstGeom>
              <a:gradFill flip="none" rotWithShape="1">
                <a:gsLst>
                  <a:gs pos="56000">
                    <a:schemeClr val="accent2">
                      <a:lumMod val="40000"/>
                      <a:lumOff val="60000"/>
                      <a:alpha val="8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rgbClr val="FBBB46">
                      <a:alpha val="51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0" name="UX_Top_Lid">
              <a:extLst>
                <a:ext uri="{FF2B5EF4-FFF2-40B4-BE49-F238E27FC236}">
                  <a16:creationId xmlns:a16="http://schemas.microsoft.com/office/drawing/2014/main" id="{E841A55E-82BA-C211-D3A5-FDF511A45FE4}"/>
                </a:ext>
              </a:extLst>
            </p:cNvPr>
            <p:cNvSpPr/>
            <p:nvPr/>
          </p:nvSpPr>
          <p:spPr bwMode="auto">
            <a:xfrm>
              <a:off x="4177252" y="3075416"/>
              <a:ext cx="920936" cy="238142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BBB46"/>
                </a:gs>
                <a:gs pos="50000">
                  <a:schemeClr val="accent2">
                    <a:lumMod val="40000"/>
                    <a:lumOff val="60000"/>
                  </a:schemeClr>
                </a:gs>
                <a:gs pos="99000">
                  <a:srgbClr val="FBBB46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301" name="文本框 300">
              <a:extLst>
                <a:ext uri="{FF2B5EF4-FFF2-40B4-BE49-F238E27FC236}">
                  <a16:creationId xmlns:a16="http://schemas.microsoft.com/office/drawing/2014/main" id="{E3142406-A48F-99B5-966A-11AACB9DEA00}"/>
                </a:ext>
              </a:extLst>
            </p:cNvPr>
            <p:cNvSpPr txBox="1"/>
            <p:nvPr/>
          </p:nvSpPr>
          <p:spPr>
            <a:xfrm>
              <a:off x="4266133" y="2847099"/>
              <a:ext cx="990153" cy="145342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400000" rev="0"/>
                </a:camera>
                <a:lightRig rig="threePt" dir="t"/>
              </a:scene3d>
              <a:sp3d extrusionH="38100">
                <a:bevelB w="38100" h="38100"/>
                <a:extrusionClr>
                  <a:schemeClr val="accent4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endParaRPr lang="en-US" altLang="zh-CN" dirty="0"/>
            </a:p>
          </p:txBody>
        </p:sp>
        <p:grpSp>
          <p:nvGrpSpPr>
            <p:cNvPr id="302" name="组合 301">
              <a:extLst>
                <a:ext uri="{FF2B5EF4-FFF2-40B4-BE49-F238E27FC236}">
                  <a16:creationId xmlns:a16="http://schemas.microsoft.com/office/drawing/2014/main" id="{826E57D7-D755-73A3-6927-B02D93748526}"/>
                </a:ext>
              </a:extLst>
            </p:cNvPr>
            <p:cNvGrpSpPr/>
            <p:nvPr/>
          </p:nvGrpSpPr>
          <p:grpSpPr>
            <a:xfrm>
              <a:off x="4139372" y="3425552"/>
              <a:ext cx="505590" cy="505590"/>
              <a:chOff x="7600140" y="1928972"/>
              <a:chExt cx="403678" cy="403678"/>
            </a:xfrm>
            <a:scene3d>
              <a:camera prst="isometricLeftDown">
                <a:rot lat="600000" lon="2700000" rev="0"/>
              </a:camera>
              <a:lightRig rig="threePt" dir="t"/>
            </a:scene3d>
          </p:grpSpPr>
          <p:sp>
            <p:nvSpPr>
              <p:cNvPr id="303" name="椭圆 302">
                <a:extLst>
                  <a:ext uri="{FF2B5EF4-FFF2-40B4-BE49-F238E27FC236}">
                    <a16:creationId xmlns:a16="http://schemas.microsoft.com/office/drawing/2014/main" id="{163AAFA4-DDCB-60A0-94AF-F340ED260EFA}"/>
                  </a:ext>
                </a:extLst>
              </p:cNvPr>
              <p:cNvSpPr/>
              <p:nvPr/>
            </p:nvSpPr>
            <p:spPr>
              <a:xfrm>
                <a:off x="7600140" y="1928972"/>
                <a:ext cx="403678" cy="403678"/>
              </a:xfrm>
              <a:prstGeom prst="ellipse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177800">
                  <a:bevelT w="0"/>
                  <a:bevelB w="6350"/>
                </a:sp3d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04" name="图形 303">
                <a:extLst>
                  <a:ext uri="{FF2B5EF4-FFF2-40B4-BE49-F238E27FC236}">
                    <a16:creationId xmlns:a16="http://schemas.microsoft.com/office/drawing/2014/main" id="{807F2B11-3446-4FFE-4E97-662A06EBD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18504" y="2025877"/>
                <a:ext cx="166951" cy="209868"/>
              </a:xfrm>
              <a:prstGeom prst="rect">
                <a:avLst/>
              </a:prstGeom>
            </p:spPr>
          </p:pic>
        </p:grpSp>
      </p:grpSp>
      <p:grpSp>
        <p:nvGrpSpPr>
          <p:cNvPr id="308" name="组合 307">
            <a:extLst>
              <a:ext uri="{FF2B5EF4-FFF2-40B4-BE49-F238E27FC236}">
                <a16:creationId xmlns:a16="http://schemas.microsoft.com/office/drawing/2014/main" id="{5F1C1BCC-04D3-F0C4-5F27-DF99319F9750}"/>
              </a:ext>
            </a:extLst>
          </p:cNvPr>
          <p:cNvGrpSpPr/>
          <p:nvPr/>
        </p:nvGrpSpPr>
        <p:grpSpPr>
          <a:xfrm>
            <a:off x="4167120" y="4893083"/>
            <a:ext cx="354433" cy="258871"/>
            <a:chOff x="6374370" y="3519086"/>
            <a:chExt cx="2181976" cy="1593672"/>
          </a:xfrm>
        </p:grpSpPr>
        <p:sp>
          <p:nvSpPr>
            <p:cNvPr id="309" name="interior_Top_Lid">
              <a:extLst>
                <a:ext uri="{FF2B5EF4-FFF2-40B4-BE49-F238E27FC236}">
                  <a16:creationId xmlns:a16="http://schemas.microsoft.com/office/drawing/2014/main" id="{35EF2679-C1A7-D1DC-4500-FA550C3B7F01}"/>
                </a:ext>
              </a:extLst>
            </p:cNvPr>
            <p:cNvSpPr/>
            <p:nvPr/>
          </p:nvSpPr>
          <p:spPr bwMode="auto">
            <a:xfrm>
              <a:off x="6539993" y="3519086"/>
              <a:ext cx="1840323" cy="471627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4"/>
                </a:cxn>
                <a:cxn ang="0">
                  <a:pos x="2630" y="338"/>
                </a:cxn>
              </a:cxnLst>
              <a:rect l="0" t="0" r="r" b="b"/>
              <a:pathLst>
                <a:path w="2630" h="674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4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310" name="平行四边形 309">
              <a:extLst>
                <a:ext uri="{FF2B5EF4-FFF2-40B4-BE49-F238E27FC236}">
                  <a16:creationId xmlns:a16="http://schemas.microsoft.com/office/drawing/2014/main" id="{01FF0046-D2CA-D3D4-D7A5-E5BEEDB2FB3E}"/>
                </a:ext>
              </a:extLst>
            </p:cNvPr>
            <p:cNvSpPr/>
            <p:nvPr/>
          </p:nvSpPr>
          <p:spPr>
            <a:xfrm rot="20726779">
              <a:off x="7286915" y="3904285"/>
              <a:ext cx="1269431" cy="1208473"/>
            </a:xfrm>
            <a:prstGeom prst="parallelogram">
              <a:avLst>
                <a:gd name="adj" fmla="val 26586"/>
              </a:avLst>
            </a:prstGeom>
            <a:gradFill>
              <a:gsLst>
                <a:gs pos="0">
                  <a:srgbClr val="FBBB46">
                    <a:alpha val="68000"/>
                  </a:srgbClr>
                </a:gs>
                <a:gs pos="57000">
                  <a:schemeClr val="accent6">
                    <a:lumMod val="60000"/>
                    <a:lumOff val="40000"/>
                    <a:alpha val="55000"/>
                  </a:schemeClr>
                </a:gs>
                <a:gs pos="100000">
                  <a:srgbClr val="FBBB46">
                    <a:alpha val="51000"/>
                  </a:srgbClr>
                </a:gs>
              </a:gsLst>
              <a:lin ang="21594000" scaled="0"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1" name="平行四边形 310">
              <a:extLst>
                <a:ext uri="{FF2B5EF4-FFF2-40B4-BE49-F238E27FC236}">
                  <a16:creationId xmlns:a16="http://schemas.microsoft.com/office/drawing/2014/main" id="{B59FBA0F-2B9D-BA9C-332B-75E8B4317153}"/>
                </a:ext>
              </a:extLst>
            </p:cNvPr>
            <p:cNvSpPr/>
            <p:nvPr/>
          </p:nvSpPr>
          <p:spPr>
            <a:xfrm rot="873221" flipH="1">
              <a:off x="6374370" y="3894716"/>
              <a:ext cx="1269431" cy="1208473"/>
            </a:xfrm>
            <a:prstGeom prst="parallelogram">
              <a:avLst>
                <a:gd name="adj" fmla="val 26586"/>
              </a:avLst>
            </a:prstGeom>
            <a:gradFill>
              <a:gsLst>
                <a:gs pos="0">
                  <a:srgbClr val="FBBB46">
                    <a:alpha val="68000"/>
                  </a:srgbClr>
                </a:gs>
                <a:gs pos="57000">
                  <a:schemeClr val="accent6">
                    <a:lumMod val="60000"/>
                    <a:lumOff val="40000"/>
                    <a:alpha val="55000"/>
                  </a:schemeClr>
                </a:gs>
                <a:gs pos="100000">
                  <a:srgbClr val="FBBB46">
                    <a:alpha val="51000"/>
                  </a:srgbClr>
                </a:gs>
              </a:gsLst>
              <a:lin ang="21594000" scaled="0"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2" name="UX_Top_Lid">
            <a:extLst>
              <a:ext uri="{FF2B5EF4-FFF2-40B4-BE49-F238E27FC236}">
                <a16:creationId xmlns:a16="http://schemas.microsoft.com/office/drawing/2014/main" id="{965A7201-82A4-E783-5D97-4BE60D9F8BD5}"/>
              </a:ext>
            </a:extLst>
          </p:cNvPr>
          <p:cNvSpPr/>
          <p:nvPr/>
        </p:nvSpPr>
        <p:spPr bwMode="auto">
          <a:xfrm>
            <a:off x="4212123" y="4879690"/>
            <a:ext cx="265674" cy="67984"/>
          </a:xfrm>
          <a:custGeom>
            <a:avLst/>
            <a:gdLst/>
            <a:ahLst/>
            <a:cxnLst>
              <a:cxn ang="0">
                <a:pos x="2630" y="338"/>
              </a:cxn>
              <a:cxn ang="0">
                <a:pos x="1315" y="0"/>
              </a:cxn>
              <a:cxn ang="0">
                <a:pos x="0" y="338"/>
              </a:cxn>
              <a:cxn ang="0">
                <a:pos x="1315" y="673"/>
              </a:cxn>
              <a:cxn ang="0">
                <a:pos x="2630" y="338"/>
              </a:cxn>
            </a:cxnLst>
            <a:rect l="0" t="0" r="r" b="b"/>
            <a:pathLst>
              <a:path w="2630" h="673">
                <a:moveTo>
                  <a:pt x="2630" y="338"/>
                </a:moveTo>
                <a:lnTo>
                  <a:pt x="1315" y="0"/>
                </a:lnTo>
                <a:lnTo>
                  <a:pt x="0" y="338"/>
                </a:lnTo>
                <a:lnTo>
                  <a:pt x="1315" y="673"/>
                </a:lnTo>
                <a:lnTo>
                  <a:pt x="2630" y="33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50000">
                <a:schemeClr val="accent2"/>
              </a:gs>
              <a:gs pos="99000">
                <a:schemeClr val="accent4"/>
              </a:gs>
            </a:gsLst>
            <a:lin ang="5400000" scaled="1"/>
            <a:tileRect/>
          </a:gradFill>
          <a:ln w="9525">
            <a:gradFill>
              <a:gsLst>
                <a:gs pos="0">
                  <a:srgbClr val="FFFFFF">
                    <a:lumMod val="50000"/>
                  </a:srgbClr>
                </a:gs>
                <a:gs pos="50000">
                  <a:srgbClr val="FFFFFF">
                    <a:lumMod val="95000"/>
                  </a:srgbClr>
                </a:gs>
                <a:gs pos="100000">
                  <a:srgbClr val="FFFFFF"/>
                </a:gs>
              </a:gsLst>
              <a:lin ang="5400000" scaled="0"/>
            </a:gradFill>
            <a:round/>
          </a:ln>
          <a:effectLst>
            <a:outerShdw blurRad="254000" dist="368300" dir="5400000" sx="87000" sy="87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313" name="文本框 312">
            <a:extLst>
              <a:ext uri="{FF2B5EF4-FFF2-40B4-BE49-F238E27FC236}">
                <a16:creationId xmlns:a16="http://schemas.microsoft.com/office/drawing/2014/main" id="{E4C47D57-1752-DBF1-0FDA-E0F5C2DF5D89}"/>
              </a:ext>
            </a:extLst>
          </p:cNvPr>
          <p:cNvSpPr txBox="1"/>
          <p:nvPr/>
        </p:nvSpPr>
        <p:spPr>
          <a:xfrm>
            <a:off x="4252675" y="4838858"/>
            <a:ext cx="185348" cy="3693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LeftDown">
                <a:rot lat="1200000" lon="2400000" rev="0"/>
              </a:camera>
              <a:lightRig rig="threePt" dir="t"/>
            </a:scene3d>
            <a:sp3d extrusionH="38100">
              <a:bevelB w="38100" h="38100"/>
              <a:extrusionClr>
                <a:schemeClr val="accent4"/>
              </a:extrusionClr>
              <a:contourClr>
                <a:schemeClr val="tx1">
                  <a:lumMod val="95000"/>
                </a:schemeClr>
              </a:contourClr>
            </a:sp3d>
          </a:bodyPr>
          <a:lstStyle/>
          <a:p>
            <a:pPr algn="ctr"/>
            <a:endParaRPr lang="zh-CN" altLang="en-US" dirty="0"/>
          </a:p>
        </p:txBody>
      </p:sp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0BF9A023-E67D-EB39-C89B-941D63DECFE6}"/>
              </a:ext>
            </a:extLst>
          </p:cNvPr>
          <p:cNvGrpSpPr/>
          <p:nvPr/>
        </p:nvGrpSpPr>
        <p:grpSpPr>
          <a:xfrm>
            <a:off x="4185479" y="4970211"/>
            <a:ext cx="165114" cy="165114"/>
            <a:chOff x="7600148" y="1928972"/>
            <a:chExt cx="403678" cy="403678"/>
          </a:xfrm>
          <a:scene3d>
            <a:camera prst="isometricLeftDown">
              <a:rot lat="600000" lon="2700000" rev="0"/>
            </a:camera>
            <a:lightRig rig="threePt" dir="t"/>
          </a:scene3d>
        </p:grpSpPr>
        <p:sp>
          <p:nvSpPr>
            <p:cNvPr id="315" name="椭圆 314">
              <a:extLst>
                <a:ext uri="{FF2B5EF4-FFF2-40B4-BE49-F238E27FC236}">
                  <a16:creationId xmlns:a16="http://schemas.microsoft.com/office/drawing/2014/main" id="{AD613FA1-789F-7C14-123C-50C60F71A450}"/>
                </a:ext>
              </a:extLst>
            </p:cNvPr>
            <p:cNvSpPr/>
            <p:nvPr/>
          </p:nvSpPr>
          <p:spPr>
            <a:xfrm>
              <a:off x="7600148" y="1928972"/>
              <a:ext cx="403678" cy="40367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177800">
                <a:bevelT w="0"/>
                <a:bevelB w="6350"/>
              </a:sp3d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16" name="图形 315">
              <a:extLst>
                <a:ext uri="{FF2B5EF4-FFF2-40B4-BE49-F238E27FC236}">
                  <a16:creationId xmlns:a16="http://schemas.microsoft.com/office/drawing/2014/main" id="{E0F8914E-5321-C9BC-CDDA-216CB9646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718503" y="2047334"/>
              <a:ext cx="166951" cy="166951"/>
            </a:xfrm>
            <a:prstGeom prst="rect">
              <a:avLst/>
            </a:prstGeom>
          </p:spPr>
        </p:pic>
      </p:grpSp>
      <p:grpSp>
        <p:nvGrpSpPr>
          <p:cNvPr id="317" name="组合 316">
            <a:extLst>
              <a:ext uri="{FF2B5EF4-FFF2-40B4-BE49-F238E27FC236}">
                <a16:creationId xmlns:a16="http://schemas.microsoft.com/office/drawing/2014/main" id="{58B758D2-1771-B0F4-B1B4-B7AA67A8AC81}"/>
              </a:ext>
            </a:extLst>
          </p:cNvPr>
          <p:cNvGrpSpPr/>
          <p:nvPr/>
        </p:nvGrpSpPr>
        <p:grpSpPr>
          <a:xfrm>
            <a:off x="4344981" y="4447286"/>
            <a:ext cx="395303" cy="369332"/>
            <a:chOff x="4595223" y="2157825"/>
            <a:chExt cx="1555626" cy="1453423"/>
          </a:xfrm>
        </p:grpSpPr>
        <p:sp>
          <p:nvSpPr>
            <p:cNvPr id="318" name="平行四边形 317">
              <a:extLst>
                <a:ext uri="{FF2B5EF4-FFF2-40B4-BE49-F238E27FC236}">
                  <a16:creationId xmlns:a16="http://schemas.microsoft.com/office/drawing/2014/main" id="{CFDF5F07-EC3C-CAD9-459C-55DC7CB4E412}"/>
                </a:ext>
              </a:extLst>
            </p:cNvPr>
            <p:cNvSpPr/>
            <p:nvPr/>
          </p:nvSpPr>
          <p:spPr>
            <a:xfrm rot="20726779">
              <a:off x="5479028" y="2596684"/>
              <a:ext cx="671821" cy="639560"/>
            </a:xfrm>
            <a:prstGeom prst="parallelogram">
              <a:avLst>
                <a:gd name="adj" fmla="val 25588"/>
              </a:avLst>
            </a:prstGeom>
            <a:gradFill flip="none" rotWithShape="1">
              <a:gsLst>
                <a:gs pos="56000">
                  <a:srgbClr val="AB7FD6">
                    <a:alpha val="87000"/>
                    <a:lumMod val="86000"/>
                  </a:srgbClr>
                </a:gs>
                <a:gs pos="0">
                  <a:srgbClr val="FFD8FF">
                    <a:alpha val="22000"/>
                  </a:srgbClr>
                </a:gs>
                <a:gs pos="100000">
                  <a:srgbClr val="FFD8FF">
                    <a:alpha val="4800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9" name="平行四边形 318">
              <a:extLst>
                <a:ext uri="{FF2B5EF4-FFF2-40B4-BE49-F238E27FC236}">
                  <a16:creationId xmlns:a16="http://schemas.microsoft.com/office/drawing/2014/main" id="{FCCE81FD-BB4E-895F-6782-9E572D3F8C25}"/>
                </a:ext>
              </a:extLst>
            </p:cNvPr>
            <p:cNvSpPr/>
            <p:nvPr/>
          </p:nvSpPr>
          <p:spPr>
            <a:xfrm rot="873221" flipH="1">
              <a:off x="4595223" y="2543635"/>
              <a:ext cx="1063819" cy="639561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AB7FD6">
                    <a:alpha val="87000"/>
                    <a:lumMod val="86000"/>
                  </a:srgbClr>
                </a:gs>
                <a:gs pos="0">
                  <a:srgbClr val="FFD8FF">
                    <a:alpha val="22000"/>
                  </a:srgbClr>
                </a:gs>
                <a:gs pos="100000">
                  <a:srgbClr val="FFD8FF">
                    <a:alpha val="4800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0" name="平行四边形 319">
              <a:extLst>
                <a:ext uri="{FF2B5EF4-FFF2-40B4-BE49-F238E27FC236}">
                  <a16:creationId xmlns:a16="http://schemas.microsoft.com/office/drawing/2014/main" id="{89D2F3B7-A715-21AA-A9C6-EEE1315D033C}"/>
                </a:ext>
              </a:extLst>
            </p:cNvPr>
            <p:cNvSpPr/>
            <p:nvPr/>
          </p:nvSpPr>
          <p:spPr>
            <a:xfrm rot="860404">
              <a:off x="4726961" y="2352750"/>
              <a:ext cx="1323541" cy="237488"/>
            </a:xfrm>
            <a:prstGeom prst="parallelogram">
              <a:avLst>
                <a:gd name="adj" fmla="val 180379"/>
              </a:avLst>
            </a:prstGeom>
            <a:gradFill flip="none" rotWithShape="1">
              <a:gsLst>
                <a:gs pos="56000">
                  <a:srgbClr val="6D41A0"/>
                </a:gs>
                <a:gs pos="0">
                  <a:srgbClr val="FFD8FF"/>
                </a:gs>
                <a:gs pos="100000">
                  <a:srgbClr val="AB7FD6"/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平行四边形 320">
              <a:extLst>
                <a:ext uri="{FF2B5EF4-FFF2-40B4-BE49-F238E27FC236}">
                  <a16:creationId xmlns:a16="http://schemas.microsoft.com/office/drawing/2014/main" id="{9403F869-0517-177E-51D9-D7C455D2EB88}"/>
                </a:ext>
              </a:extLst>
            </p:cNvPr>
            <p:cNvSpPr/>
            <p:nvPr/>
          </p:nvSpPr>
          <p:spPr>
            <a:xfrm rot="860404">
              <a:off x="4722293" y="2302987"/>
              <a:ext cx="1266049" cy="213599"/>
            </a:xfrm>
            <a:prstGeom prst="parallelogram">
              <a:avLst>
                <a:gd name="adj" fmla="val 180379"/>
              </a:avLst>
            </a:prstGeom>
            <a:gradFill flip="none" rotWithShape="1">
              <a:gsLst>
                <a:gs pos="56000">
                  <a:srgbClr val="AB7FD6">
                    <a:lumMod val="86000"/>
                    <a:alpha val="81000"/>
                  </a:srgbClr>
                </a:gs>
                <a:gs pos="0">
                  <a:srgbClr val="FFD8FF"/>
                </a:gs>
                <a:gs pos="100000">
                  <a:srgbClr val="FFD8FF">
                    <a:alpha val="6500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文本框 321">
              <a:extLst>
                <a:ext uri="{FF2B5EF4-FFF2-40B4-BE49-F238E27FC236}">
                  <a16:creationId xmlns:a16="http://schemas.microsoft.com/office/drawing/2014/main" id="{7F5C4135-37D9-17D7-BEE2-17E2297940FA}"/>
                </a:ext>
              </a:extLst>
            </p:cNvPr>
            <p:cNvSpPr txBox="1"/>
            <p:nvPr/>
          </p:nvSpPr>
          <p:spPr>
            <a:xfrm>
              <a:off x="4970404" y="2157825"/>
              <a:ext cx="727829" cy="145342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10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9900FF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endParaRPr lang="en-US" altLang="zh-CN" dirty="0"/>
            </a:p>
          </p:txBody>
        </p:sp>
        <p:grpSp>
          <p:nvGrpSpPr>
            <p:cNvPr id="323" name="组合 322">
              <a:extLst>
                <a:ext uri="{FF2B5EF4-FFF2-40B4-BE49-F238E27FC236}">
                  <a16:creationId xmlns:a16="http://schemas.microsoft.com/office/drawing/2014/main" id="{7439D171-24BA-A91E-004B-695F45D343B1}"/>
                </a:ext>
              </a:extLst>
            </p:cNvPr>
            <p:cNvGrpSpPr/>
            <p:nvPr/>
          </p:nvGrpSpPr>
          <p:grpSpPr>
            <a:xfrm>
              <a:off x="4820358" y="2586403"/>
              <a:ext cx="546096" cy="546096"/>
              <a:chOff x="10004950" y="1928972"/>
              <a:chExt cx="403678" cy="403678"/>
            </a:xfrm>
            <a:scene3d>
              <a:camera prst="isometricLeftDown">
                <a:rot lat="1200000" lon="2700000" rev="0"/>
              </a:camera>
              <a:lightRig rig="threePt" dir="t"/>
            </a:scene3d>
          </p:grpSpPr>
          <p:sp>
            <p:nvSpPr>
              <p:cNvPr id="324" name="椭圆 323">
                <a:extLst>
                  <a:ext uri="{FF2B5EF4-FFF2-40B4-BE49-F238E27FC236}">
                    <a16:creationId xmlns:a16="http://schemas.microsoft.com/office/drawing/2014/main" id="{7E7F5B6B-E783-A5C9-0D1C-14C3D276391C}"/>
                  </a:ext>
                </a:extLst>
              </p:cNvPr>
              <p:cNvSpPr/>
              <p:nvPr/>
            </p:nvSpPr>
            <p:spPr>
              <a:xfrm>
                <a:off x="10004950" y="1928972"/>
                <a:ext cx="403678" cy="403678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25" name="图形 324">
                <a:extLst>
                  <a:ext uri="{FF2B5EF4-FFF2-40B4-BE49-F238E27FC236}">
                    <a16:creationId xmlns:a16="http://schemas.microsoft.com/office/drawing/2014/main" id="{DEC325AF-FF2B-5327-3BE6-276A7F605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30749" y="2007977"/>
                <a:ext cx="152080" cy="245668"/>
              </a:xfrm>
              <a:prstGeom prst="rect">
                <a:avLst/>
              </a:prstGeom>
            </p:spPr>
          </p:pic>
        </p:grpSp>
      </p:grpSp>
      <p:grpSp>
        <p:nvGrpSpPr>
          <p:cNvPr id="326" name="组合 325">
            <a:extLst>
              <a:ext uri="{FF2B5EF4-FFF2-40B4-BE49-F238E27FC236}">
                <a16:creationId xmlns:a16="http://schemas.microsoft.com/office/drawing/2014/main" id="{BA3D7C09-6B31-F014-16EE-1BB8D182F03C}"/>
              </a:ext>
            </a:extLst>
          </p:cNvPr>
          <p:cNvGrpSpPr/>
          <p:nvPr/>
        </p:nvGrpSpPr>
        <p:grpSpPr>
          <a:xfrm>
            <a:off x="5187286" y="4759477"/>
            <a:ext cx="184881" cy="369333"/>
            <a:chOff x="8175873" y="3388619"/>
            <a:chExt cx="727558" cy="1453424"/>
          </a:xfrm>
        </p:grpSpPr>
        <p:grpSp>
          <p:nvGrpSpPr>
            <p:cNvPr id="327" name="组合 326">
              <a:extLst>
                <a:ext uri="{FF2B5EF4-FFF2-40B4-BE49-F238E27FC236}">
                  <a16:creationId xmlns:a16="http://schemas.microsoft.com/office/drawing/2014/main" id="{82CA4B28-96DA-9852-CC5C-82DD09783BEF}"/>
                </a:ext>
              </a:extLst>
            </p:cNvPr>
            <p:cNvGrpSpPr/>
            <p:nvPr/>
          </p:nvGrpSpPr>
          <p:grpSpPr>
            <a:xfrm>
              <a:off x="8175873" y="3528859"/>
              <a:ext cx="727558" cy="531394"/>
              <a:chOff x="8175873" y="3528859"/>
              <a:chExt cx="727558" cy="531394"/>
            </a:xfrm>
          </p:grpSpPr>
          <p:sp>
            <p:nvSpPr>
              <p:cNvPr id="330" name="interior_Top_Lid">
                <a:extLst>
                  <a:ext uri="{FF2B5EF4-FFF2-40B4-BE49-F238E27FC236}">
                    <a16:creationId xmlns:a16="http://schemas.microsoft.com/office/drawing/2014/main" id="{58E9859F-F3B3-EE36-B817-730635F21455}"/>
                  </a:ext>
                </a:extLst>
              </p:cNvPr>
              <p:cNvSpPr/>
              <p:nvPr/>
            </p:nvSpPr>
            <p:spPr bwMode="auto">
              <a:xfrm>
                <a:off x="8231099" y="3528859"/>
                <a:ext cx="613637" cy="157259"/>
              </a:xfrm>
              <a:custGeom>
                <a:avLst/>
                <a:gdLst/>
                <a:ahLst/>
                <a:cxnLst>
                  <a:cxn ang="0">
                    <a:pos x="2630" y="338"/>
                  </a:cxn>
                  <a:cxn ang="0">
                    <a:pos x="1315" y="0"/>
                  </a:cxn>
                  <a:cxn ang="0">
                    <a:pos x="0" y="338"/>
                  </a:cxn>
                  <a:cxn ang="0">
                    <a:pos x="1315" y="674"/>
                  </a:cxn>
                  <a:cxn ang="0">
                    <a:pos x="2630" y="338"/>
                  </a:cxn>
                </a:cxnLst>
                <a:rect l="0" t="0" r="r" b="b"/>
                <a:pathLst>
                  <a:path w="2630" h="674">
                    <a:moveTo>
                      <a:pt x="2630" y="338"/>
                    </a:moveTo>
                    <a:lnTo>
                      <a:pt x="1315" y="0"/>
                    </a:lnTo>
                    <a:lnTo>
                      <a:pt x="0" y="338"/>
                    </a:lnTo>
                    <a:lnTo>
                      <a:pt x="1315" y="674"/>
                    </a:lnTo>
                    <a:lnTo>
                      <a:pt x="2630" y="338"/>
                    </a:lnTo>
                    <a:close/>
                  </a:path>
                </a:pathLst>
              </a:custGeom>
              <a:gradFill flip="none" rotWithShape="1">
                <a:gsLst>
                  <a:gs pos="56000">
                    <a:schemeClr val="tx1">
                      <a:lumMod val="75000"/>
                      <a:alpha val="65000"/>
                    </a:schemeClr>
                  </a:gs>
                  <a:gs pos="0">
                    <a:schemeClr val="tx1"/>
                  </a:gs>
                  <a:gs pos="100000">
                    <a:schemeClr val="tx1">
                      <a:lumMod val="65000"/>
                      <a:alpha val="36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1" name="平行四边形 330">
                <a:extLst>
                  <a:ext uri="{FF2B5EF4-FFF2-40B4-BE49-F238E27FC236}">
                    <a16:creationId xmlns:a16="http://schemas.microsoft.com/office/drawing/2014/main" id="{2E2A8242-A827-7F29-B87A-BA2CC871171A}"/>
                  </a:ext>
                </a:extLst>
              </p:cNvPr>
              <p:cNvSpPr/>
              <p:nvPr/>
            </p:nvSpPr>
            <p:spPr>
              <a:xfrm rot="20726779">
                <a:off x="8480152" y="3657300"/>
                <a:ext cx="423279" cy="402953"/>
              </a:xfrm>
              <a:prstGeom prst="parallelogram">
                <a:avLst>
                  <a:gd name="adj" fmla="val 26586"/>
                </a:avLst>
              </a:prstGeom>
              <a:gradFill flip="none" rotWithShape="1">
                <a:gsLst>
                  <a:gs pos="56000">
                    <a:schemeClr val="tx1">
                      <a:lumMod val="75000"/>
                      <a:alpha val="65000"/>
                    </a:schemeClr>
                  </a:gs>
                  <a:gs pos="0">
                    <a:schemeClr val="tx1"/>
                  </a:gs>
                  <a:gs pos="100000">
                    <a:schemeClr val="tx1">
                      <a:lumMod val="65000"/>
                      <a:alpha val="36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2" name="平行四边形 331">
                <a:extLst>
                  <a:ext uri="{FF2B5EF4-FFF2-40B4-BE49-F238E27FC236}">
                    <a16:creationId xmlns:a16="http://schemas.microsoft.com/office/drawing/2014/main" id="{0BB94113-37E3-95E8-0B3A-7754D524CE58}"/>
                  </a:ext>
                </a:extLst>
              </p:cNvPr>
              <p:cNvSpPr/>
              <p:nvPr/>
            </p:nvSpPr>
            <p:spPr>
              <a:xfrm rot="873221" flipH="1">
                <a:off x="8175873" y="3654110"/>
                <a:ext cx="423279" cy="402953"/>
              </a:xfrm>
              <a:prstGeom prst="parallelogram">
                <a:avLst>
                  <a:gd name="adj" fmla="val 26586"/>
                </a:avLst>
              </a:prstGeom>
              <a:gradFill flip="none" rotWithShape="1">
                <a:gsLst>
                  <a:gs pos="56000">
                    <a:schemeClr val="tx1">
                      <a:lumMod val="75000"/>
                      <a:alpha val="65000"/>
                    </a:schemeClr>
                  </a:gs>
                  <a:gs pos="0">
                    <a:schemeClr val="tx1"/>
                  </a:gs>
                  <a:gs pos="100000">
                    <a:schemeClr val="tx1">
                      <a:lumMod val="65000"/>
                      <a:alpha val="36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3" name="椭圆 332">
                <a:extLst>
                  <a:ext uri="{FF2B5EF4-FFF2-40B4-BE49-F238E27FC236}">
                    <a16:creationId xmlns:a16="http://schemas.microsoft.com/office/drawing/2014/main" id="{4943BFF3-43E9-70F8-907E-B30F43569983}"/>
                  </a:ext>
                </a:extLst>
              </p:cNvPr>
              <p:cNvSpPr/>
              <p:nvPr/>
            </p:nvSpPr>
            <p:spPr>
              <a:xfrm>
                <a:off x="8228237" y="3705529"/>
                <a:ext cx="318545" cy="318545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  <a:scene3d>
                <a:camera prst="isometricLeftDown">
                  <a:rot lat="600000" lon="27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177800">
                  <a:bevelT w="0"/>
                  <a:bevelB w="6350"/>
                </a:sp3d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34" name="图形 35">
                <a:extLst>
                  <a:ext uri="{FF2B5EF4-FFF2-40B4-BE49-F238E27FC236}">
                    <a16:creationId xmlns:a16="http://schemas.microsoft.com/office/drawing/2014/main" id="{896F15BE-9DEE-1D79-C014-544470DD5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287990" y="3807932"/>
                <a:ext cx="199040" cy="113738"/>
              </a:xfrm>
              <a:prstGeom prst="rect">
                <a:avLst/>
              </a:prstGeom>
              <a:scene3d>
                <a:camera prst="isometricLeftDown">
                  <a:rot lat="600000" lon="2700000" rev="0"/>
                </a:camera>
                <a:lightRig rig="threePt" dir="t"/>
              </a:scene3d>
            </p:spPr>
          </p:pic>
        </p:grpSp>
        <p:sp>
          <p:nvSpPr>
            <p:cNvPr id="328" name="UX_Top_Lid">
              <a:extLst>
                <a:ext uri="{FF2B5EF4-FFF2-40B4-BE49-F238E27FC236}">
                  <a16:creationId xmlns:a16="http://schemas.microsoft.com/office/drawing/2014/main" id="{67346349-91B4-7B1E-81EB-2D8D73E265EB}"/>
                </a:ext>
              </a:extLst>
            </p:cNvPr>
            <p:cNvSpPr/>
            <p:nvPr/>
          </p:nvSpPr>
          <p:spPr bwMode="auto">
            <a:xfrm>
              <a:off x="8247053" y="3491196"/>
              <a:ext cx="592335" cy="151575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</a:schemeClr>
                </a:gs>
                <a:gs pos="49000">
                  <a:schemeClr val="tx1">
                    <a:lumMod val="95000"/>
                  </a:schemeClr>
                </a:gs>
                <a:gs pos="98000">
                  <a:schemeClr val="tx1">
                    <a:lumMod val="75000"/>
                  </a:schemeClr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329" name="文本框 328">
              <a:extLst>
                <a:ext uri="{FF2B5EF4-FFF2-40B4-BE49-F238E27FC236}">
                  <a16:creationId xmlns:a16="http://schemas.microsoft.com/office/drawing/2014/main" id="{CBA0E3DF-DBB4-94AC-9051-A4C9514C4053}"/>
                </a:ext>
              </a:extLst>
            </p:cNvPr>
            <p:cNvSpPr txBox="1"/>
            <p:nvPr/>
          </p:nvSpPr>
          <p:spPr>
            <a:xfrm>
              <a:off x="8239243" y="3388619"/>
              <a:ext cx="540199" cy="145342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400000" rev="0"/>
                </a:camera>
                <a:lightRig rig="threePt" dir="t"/>
              </a:scene3d>
              <a:sp3d extrusionH="38100">
                <a:bevelB w="38100" h="38100"/>
                <a:extrusionClr>
                  <a:schemeClr val="tx1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35" name="组合 334">
            <a:extLst>
              <a:ext uri="{FF2B5EF4-FFF2-40B4-BE49-F238E27FC236}">
                <a16:creationId xmlns:a16="http://schemas.microsoft.com/office/drawing/2014/main" id="{8DDA3DBF-D925-206E-3BA0-91E463EE0ED7}"/>
              </a:ext>
            </a:extLst>
          </p:cNvPr>
          <p:cNvGrpSpPr/>
          <p:nvPr/>
        </p:nvGrpSpPr>
        <p:grpSpPr>
          <a:xfrm>
            <a:off x="4617080" y="5076351"/>
            <a:ext cx="367793" cy="369333"/>
            <a:chOff x="6867436" y="4175206"/>
            <a:chExt cx="1447366" cy="1453424"/>
          </a:xfrm>
        </p:grpSpPr>
        <p:grpSp>
          <p:nvGrpSpPr>
            <p:cNvPr id="336" name="组合 335">
              <a:extLst>
                <a:ext uri="{FF2B5EF4-FFF2-40B4-BE49-F238E27FC236}">
                  <a16:creationId xmlns:a16="http://schemas.microsoft.com/office/drawing/2014/main" id="{F3CD2DAF-D00B-FF9B-7D03-83434DFEA110}"/>
                </a:ext>
              </a:extLst>
            </p:cNvPr>
            <p:cNvGrpSpPr/>
            <p:nvPr/>
          </p:nvGrpSpPr>
          <p:grpSpPr>
            <a:xfrm>
              <a:off x="6867436" y="4175206"/>
              <a:ext cx="1447366" cy="1453424"/>
              <a:chOff x="5447415" y="1840548"/>
              <a:chExt cx="1965999" cy="1974230"/>
            </a:xfrm>
          </p:grpSpPr>
          <p:sp>
            <p:nvSpPr>
              <p:cNvPr id="340" name="平行四边形 339">
                <a:extLst>
                  <a:ext uri="{FF2B5EF4-FFF2-40B4-BE49-F238E27FC236}">
                    <a16:creationId xmlns:a16="http://schemas.microsoft.com/office/drawing/2014/main" id="{B17A5D49-4F63-ED17-2BFA-420117275335}"/>
                  </a:ext>
                </a:extLst>
              </p:cNvPr>
              <p:cNvSpPr/>
              <p:nvPr/>
            </p:nvSpPr>
            <p:spPr>
              <a:xfrm rot="20726779">
                <a:off x="6741594" y="2416567"/>
                <a:ext cx="671820" cy="639559"/>
              </a:xfrm>
              <a:prstGeom prst="parallelogram">
                <a:avLst>
                  <a:gd name="adj" fmla="val 25588"/>
                </a:avLst>
              </a:prstGeom>
              <a:gradFill flip="none" rotWithShape="1">
                <a:gsLst>
                  <a:gs pos="56000">
                    <a:srgbClr val="92D050">
                      <a:alpha val="49000"/>
                    </a:srgbClr>
                  </a:gs>
                  <a:gs pos="0">
                    <a:schemeClr val="bg2">
                      <a:lumMod val="75000"/>
                    </a:schemeClr>
                  </a:gs>
                  <a:gs pos="100000">
                    <a:schemeClr val="tx2">
                      <a:lumMod val="25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1" name="平行四边形 340">
                <a:extLst>
                  <a:ext uri="{FF2B5EF4-FFF2-40B4-BE49-F238E27FC236}">
                    <a16:creationId xmlns:a16="http://schemas.microsoft.com/office/drawing/2014/main" id="{0E4C2480-6DE6-BF69-0AB0-3C9A3D09B320}"/>
                  </a:ext>
                </a:extLst>
              </p:cNvPr>
              <p:cNvSpPr/>
              <p:nvPr/>
            </p:nvSpPr>
            <p:spPr>
              <a:xfrm rot="873221" flipH="1">
                <a:off x="5447415" y="2314437"/>
                <a:ext cx="1484673" cy="639560"/>
              </a:xfrm>
              <a:prstGeom prst="parallelogram">
                <a:avLst>
                  <a:gd name="adj" fmla="val 26586"/>
                </a:avLst>
              </a:prstGeom>
              <a:gradFill flip="none" rotWithShape="1">
                <a:gsLst>
                  <a:gs pos="56000">
                    <a:srgbClr val="92D050">
                      <a:alpha val="49000"/>
                    </a:srgbClr>
                  </a:gs>
                  <a:gs pos="0">
                    <a:schemeClr val="bg2">
                      <a:lumMod val="75000"/>
                    </a:schemeClr>
                  </a:gs>
                  <a:gs pos="100000">
                    <a:schemeClr val="tx2">
                      <a:lumMod val="25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42" name="平行四边形 341">
                <a:extLst>
                  <a:ext uri="{FF2B5EF4-FFF2-40B4-BE49-F238E27FC236}">
                    <a16:creationId xmlns:a16="http://schemas.microsoft.com/office/drawing/2014/main" id="{8CCA8DFD-3DBE-EDA0-A101-BAEC9549165B}"/>
                  </a:ext>
                </a:extLst>
              </p:cNvPr>
              <p:cNvSpPr/>
              <p:nvPr/>
            </p:nvSpPr>
            <p:spPr>
              <a:xfrm rot="860404">
                <a:off x="5565238" y="2122583"/>
                <a:ext cx="1758328" cy="237488"/>
              </a:xfrm>
              <a:prstGeom prst="parallelogram">
                <a:avLst>
                  <a:gd name="adj" fmla="val 180379"/>
                </a:avLst>
              </a:prstGeom>
              <a:gradFill flip="none" rotWithShape="1">
                <a:gsLst>
                  <a:gs pos="56000">
                    <a:srgbClr val="92D050">
                      <a:alpha val="49000"/>
                    </a:srgbClr>
                  </a:gs>
                  <a:gs pos="0">
                    <a:schemeClr val="bg2">
                      <a:lumMod val="75000"/>
                    </a:schemeClr>
                  </a:gs>
                  <a:gs pos="100000">
                    <a:schemeClr val="tx2">
                      <a:lumMod val="25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3" name="平行四边形 342">
                <a:extLst>
                  <a:ext uri="{FF2B5EF4-FFF2-40B4-BE49-F238E27FC236}">
                    <a16:creationId xmlns:a16="http://schemas.microsoft.com/office/drawing/2014/main" id="{A791441F-EB80-5BDE-3876-82B530E38EDD}"/>
                  </a:ext>
                </a:extLst>
              </p:cNvPr>
              <p:cNvSpPr/>
              <p:nvPr/>
            </p:nvSpPr>
            <p:spPr>
              <a:xfrm rot="860404">
                <a:off x="5598560" y="2059745"/>
                <a:ext cx="1641962" cy="213599"/>
              </a:xfrm>
              <a:prstGeom prst="parallelogram">
                <a:avLst>
                  <a:gd name="adj" fmla="val 180379"/>
                </a:avLst>
              </a:prstGeom>
              <a:gradFill flip="none" rotWithShape="1">
                <a:gsLst>
                  <a:gs pos="0">
                    <a:srgbClr val="92D050">
                      <a:alpha val="51000"/>
                    </a:srgbClr>
                  </a:gs>
                  <a:gs pos="50000">
                    <a:srgbClr val="92D050">
                      <a:alpha val="43000"/>
                    </a:srgbClr>
                  </a:gs>
                  <a:gs pos="99000">
                    <a:schemeClr val="tx2">
                      <a:lumMod val="25000"/>
                      <a:alpha val="60000"/>
                    </a:schemeClr>
                  </a:gs>
                </a:gsLst>
                <a:lin ang="5400000" scaled="1"/>
                <a:tileRect/>
              </a:gradFill>
              <a:ln w="9525">
                <a:gradFill>
                  <a:gsLst>
                    <a:gs pos="0">
                      <a:srgbClr val="FFFFFF">
                        <a:lumMod val="50000"/>
                      </a:srgbClr>
                    </a:gs>
                    <a:gs pos="50000">
                      <a:srgbClr val="FFFFFF">
                        <a:lumMod val="9500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round/>
              </a:ln>
              <a:effectLst>
                <a:outerShdw blurRad="254000" dist="368300" dir="5400000" sx="87000" sy="87000" algn="t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文本框 343">
                <a:extLst>
                  <a:ext uri="{FF2B5EF4-FFF2-40B4-BE49-F238E27FC236}">
                    <a16:creationId xmlns:a16="http://schemas.microsoft.com/office/drawing/2014/main" id="{C4DE609E-9B66-4E74-B63C-72EAAA4D6319}"/>
                  </a:ext>
                </a:extLst>
              </p:cNvPr>
              <p:cNvSpPr txBox="1"/>
              <p:nvPr/>
            </p:nvSpPr>
            <p:spPr>
              <a:xfrm>
                <a:off x="5871818" y="1840548"/>
                <a:ext cx="1436030" cy="1974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isometricLeftDown">
                    <a:rot lat="1200000" lon="2100000" rev="0"/>
                  </a:camera>
                  <a:lightRig rig="threePt" dir="t"/>
                </a:scene3d>
                <a:sp3d extrusionH="38100">
                  <a:bevelB w="38100" h="38100"/>
                  <a:extrusionClr>
                    <a:srgbClr val="00B050"/>
                  </a:extrusionClr>
                  <a:contourClr>
                    <a:schemeClr val="tx1">
                      <a:lumMod val="95000"/>
                    </a:schemeClr>
                  </a:contourClr>
                </a:sp3d>
              </a:bodyPr>
              <a:lstStyle/>
              <a:p>
                <a:endParaRPr lang="en-US" altLang="zh-CN" dirty="0"/>
              </a:p>
            </p:txBody>
          </p:sp>
        </p:grpSp>
        <p:grpSp>
          <p:nvGrpSpPr>
            <p:cNvPr id="337" name="组合 336">
              <a:extLst>
                <a:ext uri="{FF2B5EF4-FFF2-40B4-BE49-F238E27FC236}">
                  <a16:creationId xmlns:a16="http://schemas.microsoft.com/office/drawing/2014/main" id="{B1C7868D-FA28-AE5D-EDD9-873033683900}"/>
                </a:ext>
              </a:extLst>
            </p:cNvPr>
            <p:cNvGrpSpPr/>
            <p:nvPr/>
          </p:nvGrpSpPr>
          <p:grpSpPr>
            <a:xfrm>
              <a:off x="7186269" y="4550092"/>
              <a:ext cx="403678" cy="403678"/>
              <a:chOff x="10004950" y="4050802"/>
              <a:chExt cx="403678" cy="403678"/>
            </a:xfrm>
            <a:scene3d>
              <a:camera prst="isometricLeftDown">
                <a:rot lat="1200000" lon="1800000" rev="0"/>
              </a:camera>
              <a:lightRig rig="threePt" dir="t"/>
            </a:scene3d>
          </p:grpSpPr>
          <p:sp>
            <p:nvSpPr>
              <p:cNvPr id="338" name="椭圆 337">
                <a:extLst>
                  <a:ext uri="{FF2B5EF4-FFF2-40B4-BE49-F238E27FC236}">
                    <a16:creationId xmlns:a16="http://schemas.microsoft.com/office/drawing/2014/main" id="{EE672396-01E0-CC86-7731-037A2A2B45B6}"/>
                  </a:ext>
                </a:extLst>
              </p:cNvPr>
              <p:cNvSpPr/>
              <p:nvPr/>
            </p:nvSpPr>
            <p:spPr>
              <a:xfrm>
                <a:off x="10004950" y="4050802"/>
                <a:ext cx="403678" cy="403678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339" name="图形 338">
                <a:extLst>
                  <a:ext uri="{FF2B5EF4-FFF2-40B4-BE49-F238E27FC236}">
                    <a16:creationId xmlns:a16="http://schemas.microsoft.com/office/drawing/2014/main" id="{95574BC1-74CF-96C4-D1AA-5742BF906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10127570" y="4173420"/>
                <a:ext cx="158439" cy="158437"/>
              </a:xfrm>
              <a:prstGeom prst="rect">
                <a:avLst/>
              </a:prstGeom>
            </p:spPr>
          </p:pic>
        </p:grpSp>
      </p:grpSp>
      <p:grpSp>
        <p:nvGrpSpPr>
          <p:cNvPr id="345" name="组合 57">
            <a:extLst>
              <a:ext uri="{FF2B5EF4-FFF2-40B4-BE49-F238E27FC236}">
                <a16:creationId xmlns:a16="http://schemas.microsoft.com/office/drawing/2014/main" id="{737611A8-0EAA-93BA-7FE4-78B7DEBD00C0}"/>
              </a:ext>
            </a:extLst>
          </p:cNvPr>
          <p:cNvGrpSpPr/>
          <p:nvPr/>
        </p:nvGrpSpPr>
        <p:grpSpPr>
          <a:xfrm>
            <a:off x="4867976" y="5070091"/>
            <a:ext cx="336128" cy="369332"/>
            <a:chOff x="8084638" y="3797727"/>
            <a:chExt cx="1322754" cy="1453420"/>
          </a:xfrm>
        </p:grpSpPr>
        <p:sp>
          <p:nvSpPr>
            <p:cNvPr id="346" name="interior_Top_Lid">
              <a:extLst>
                <a:ext uri="{FF2B5EF4-FFF2-40B4-BE49-F238E27FC236}">
                  <a16:creationId xmlns:a16="http://schemas.microsoft.com/office/drawing/2014/main" id="{0A254F62-5EC6-C36C-E831-703FBDC2B6C0}"/>
                </a:ext>
              </a:extLst>
            </p:cNvPr>
            <p:cNvSpPr/>
            <p:nvPr/>
          </p:nvSpPr>
          <p:spPr bwMode="auto">
            <a:xfrm>
              <a:off x="8185042" y="3950311"/>
              <a:ext cx="1115637" cy="28590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4"/>
                </a:cxn>
                <a:cxn ang="0">
                  <a:pos x="2630" y="338"/>
                </a:cxn>
              </a:cxnLst>
              <a:rect l="0" t="0" r="r" b="b"/>
              <a:pathLst>
                <a:path w="2630" h="674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4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5">
                    <a:lumMod val="60000"/>
                    <a:lumOff val="40000"/>
                  </a:schemeClr>
                </a:gs>
                <a:gs pos="100000">
                  <a:srgbClr val="FFFF00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347" name="平行四边形 198">
              <a:extLst>
                <a:ext uri="{FF2B5EF4-FFF2-40B4-BE49-F238E27FC236}">
                  <a16:creationId xmlns:a16="http://schemas.microsoft.com/office/drawing/2014/main" id="{3E089548-0863-6DFE-3134-5EF2C7E8C925}"/>
                </a:ext>
              </a:extLst>
            </p:cNvPr>
            <p:cNvSpPr/>
            <p:nvPr/>
          </p:nvSpPr>
          <p:spPr>
            <a:xfrm rot="20726779">
              <a:off x="8637840" y="4183826"/>
              <a:ext cx="769552" cy="732599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FEBF0F">
                    <a:alpha val="76000"/>
                  </a:srgbClr>
                </a:gs>
                <a:gs pos="0">
                  <a:srgbClr val="FFFF00"/>
                </a:gs>
                <a:gs pos="100000">
                  <a:srgbClr val="FBBB46">
                    <a:alpha val="5100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8" name="平行四边形 199">
              <a:extLst>
                <a:ext uri="{FF2B5EF4-FFF2-40B4-BE49-F238E27FC236}">
                  <a16:creationId xmlns:a16="http://schemas.microsoft.com/office/drawing/2014/main" id="{14089EE7-677B-0F29-7054-18872057DB8E}"/>
                </a:ext>
              </a:extLst>
            </p:cNvPr>
            <p:cNvSpPr/>
            <p:nvPr/>
          </p:nvSpPr>
          <p:spPr>
            <a:xfrm rot="873221" flipH="1">
              <a:off x="8084638" y="4178026"/>
              <a:ext cx="769552" cy="732599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FEBF0F">
                    <a:alpha val="76000"/>
                  </a:srgbClr>
                </a:gs>
                <a:gs pos="0">
                  <a:srgbClr val="FFFF00"/>
                </a:gs>
                <a:gs pos="100000">
                  <a:srgbClr val="FBBB46">
                    <a:alpha val="5100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9" name="椭圆 195">
              <a:extLst>
                <a:ext uri="{FF2B5EF4-FFF2-40B4-BE49-F238E27FC236}">
                  <a16:creationId xmlns:a16="http://schemas.microsoft.com/office/drawing/2014/main" id="{FDB87EEE-E694-48B1-037B-DBCD3C25F686}"/>
                </a:ext>
              </a:extLst>
            </p:cNvPr>
            <p:cNvSpPr/>
            <p:nvPr/>
          </p:nvSpPr>
          <p:spPr>
            <a:xfrm>
              <a:off x="8179839" y="4271511"/>
              <a:ext cx="579139" cy="5791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  <a:scene3d>
              <a:camera prst="isometricLeftDown">
                <a:rot lat="600000" lon="27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177800">
                <a:bevelT w="0"/>
                <a:bevelB w="6350"/>
              </a:sp3d>
            </a:bodyPr>
            <a:lstStyle/>
            <a:p>
              <a:pPr algn="ctr"/>
              <a:endParaRPr lang="zh-CN" altLang="en-US" dirty="0"/>
            </a:p>
          </p:txBody>
        </p:sp>
        <p:pic>
          <p:nvPicPr>
            <p:cNvPr id="350" name="图形 196">
              <a:extLst>
                <a:ext uri="{FF2B5EF4-FFF2-40B4-BE49-F238E27FC236}">
                  <a16:creationId xmlns:a16="http://schemas.microsoft.com/office/drawing/2014/main" id="{FCB0519E-B498-6DD2-A9D2-ECB55FEF7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 rot="737346">
              <a:off x="8349651" y="4441320"/>
              <a:ext cx="239516" cy="239516"/>
            </a:xfrm>
            <a:prstGeom prst="rect">
              <a:avLst/>
            </a:prstGeom>
            <a:scene3d>
              <a:camera prst="isometricLeftDown">
                <a:rot lat="600000" lon="2700000" rev="0"/>
              </a:camera>
              <a:lightRig rig="threePt" dir="t"/>
            </a:scene3d>
          </p:spPr>
        </p:pic>
        <p:sp>
          <p:nvSpPr>
            <p:cNvPr id="351" name="UX_Top_Lid">
              <a:extLst>
                <a:ext uri="{FF2B5EF4-FFF2-40B4-BE49-F238E27FC236}">
                  <a16:creationId xmlns:a16="http://schemas.microsoft.com/office/drawing/2014/main" id="{72099C53-F95B-ABEF-F5F8-DBAEB7CB9C54}"/>
                </a:ext>
              </a:extLst>
            </p:cNvPr>
            <p:cNvSpPr/>
            <p:nvPr/>
          </p:nvSpPr>
          <p:spPr bwMode="auto">
            <a:xfrm>
              <a:off x="8244550" y="3918748"/>
              <a:ext cx="1003575" cy="25680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00">
                    <a:alpha val="83000"/>
                  </a:srgbClr>
                </a:gs>
                <a:gs pos="50000">
                  <a:schemeClr val="accent2">
                    <a:alpha val="74000"/>
                  </a:schemeClr>
                </a:gs>
                <a:gs pos="99000">
                  <a:srgbClr val="FFFF00">
                    <a:alpha val="54000"/>
                  </a:srgbClr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352" name="文本框 88">
              <a:extLst>
                <a:ext uri="{FF2B5EF4-FFF2-40B4-BE49-F238E27FC236}">
                  <a16:creationId xmlns:a16="http://schemas.microsoft.com/office/drawing/2014/main" id="{E8877C93-ADDA-A922-9015-F8FDE664379A}"/>
                </a:ext>
              </a:extLst>
            </p:cNvPr>
            <p:cNvSpPr txBox="1"/>
            <p:nvPr/>
          </p:nvSpPr>
          <p:spPr>
            <a:xfrm>
              <a:off x="8291448" y="3797727"/>
              <a:ext cx="844473" cy="14534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40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FFFF00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3" name="组合 57">
            <a:extLst>
              <a:ext uri="{FF2B5EF4-FFF2-40B4-BE49-F238E27FC236}">
                <a16:creationId xmlns:a16="http://schemas.microsoft.com/office/drawing/2014/main" id="{4DA31979-9A36-5509-30DF-4F5637D0FD35}"/>
              </a:ext>
            </a:extLst>
          </p:cNvPr>
          <p:cNvGrpSpPr/>
          <p:nvPr/>
        </p:nvGrpSpPr>
        <p:grpSpPr>
          <a:xfrm>
            <a:off x="5313872" y="4722789"/>
            <a:ext cx="238351" cy="369333"/>
            <a:chOff x="8084638" y="3727234"/>
            <a:chExt cx="1322754" cy="2049655"/>
          </a:xfrm>
        </p:grpSpPr>
        <p:sp>
          <p:nvSpPr>
            <p:cNvPr id="354" name="interior_Top_Lid">
              <a:extLst>
                <a:ext uri="{FF2B5EF4-FFF2-40B4-BE49-F238E27FC236}">
                  <a16:creationId xmlns:a16="http://schemas.microsoft.com/office/drawing/2014/main" id="{6274CF7D-8A37-1EC6-2324-DC7C09B04FD7}"/>
                </a:ext>
              </a:extLst>
            </p:cNvPr>
            <p:cNvSpPr/>
            <p:nvPr/>
          </p:nvSpPr>
          <p:spPr bwMode="auto">
            <a:xfrm>
              <a:off x="8185042" y="3950311"/>
              <a:ext cx="1115637" cy="28590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4"/>
                </a:cxn>
                <a:cxn ang="0">
                  <a:pos x="2630" y="338"/>
                </a:cxn>
              </a:cxnLst>
              <a:rect l="0" t="0" r="r" b="b"/>
              <a:pathLst>
                <a:path w="2630" h="674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4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355" name="平行四边形 198">
              <a:extLst>
                <a:ext uri="{FF2B5EF4-FFF2-40B4-BE49-F238E27FC236}">
                  <a16:creationId xmlns:a16="http://schemas.microsoft.com/office/drawing/2014/main" id="{33D0ACF5-09AA-BA21-6704-650BDFDEFFDD}"/>
                </a:ext>
              </a:extLst>
            </p:cNvPr>
            <p:cNvSpPr/>
            <p:nvPr/>
          </p:nvSpPr>
          <p:spPr>
            <a:xfrm rot="20726779">
              <a:off x="8637840" y="4183826"/>
              <a:ext cx="769552" cy="732599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E1AF2D"/>
                </a:gs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50000"/>
                  </a:scheme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6" name="平行四边形 199">
              <a:extLst>
                <a:ext uri="{FF2B5EF4-FFF2-40B4-BE49-F238E27FC236}">
                  <a16:creationId xmlns:a16="http://schemas.microsoft.com/office/drawing/2014/main" id="{4AD60CA8-8786-F48F-980F-DA0AFC679BA7}"/>
                </a:ext>
              </a:extLst>
            </p:cNvPr>
            <p:cNvSpPr/>
            <p:nvPr/>
          </p:nvSpPr>
          <p:spPr>
            <a:xfrm rot="873221" flipH="1">
              <a:off x="8084638" y="4178026"/>
              <a:ext cx="769552" cy="732599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FEBF0F">
                    <a:alpha val="76000"/>
                  </a:srgb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7" name="椭圆 195">
              <a:extLst>
                <a:ext uri="{FF2B5EF4-FFF2-40B4-BE49-F238E27FC236}">
                  <a16:creationId xmlns:a16="http://schemas.microsoft.com/office/drawing/2014/main" id="{CD52C101-BF2D-194F-B86B-0B53C1920502}"/>
                </a:ext>
              </a:extLst>
            </p:cNvPr>
            <p:cNvSpPr/>
            <p:nvPr/>
          </p:nvSpPr>
          <p:spPr>
            <a:xfrm>
              <a:off x="8179839" y="4271511"/>
              <a:ext cx="579139" cy="5791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  <a:scene3d>
              <a:camera prst="isometricLeftDown">
                <a:rot lat="600000" lon="27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177800">
                <a:bevelT w="0"/>
                <a:bevelB w="6350"/>
              </a:sp3d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58" name="图形 196">
              <a:extLst>
                <a:ext uri="{FF2B5EF4-FFF2-40B4-BE49-F238E27FC236}">
                  <a16:creationId xmlns:a16="http://schemas.microsoft.com/office/drawing/2014/main" id="{EF16732C-A6AF-4E2B-2B97-332AD274A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 rot="737346">
              <a:off x="8349654" y="4441319"/>
              <a:ext cx="239515" cy="239516"/>
            </a:xfrm>
            <a:prstGeom prst="rect">
              <a:avLst/>
            </a:prstGeom>
            <a:scene3d>
              <a:camera prst="isometricLeftDown">
                <a:rot lat="600000" lon="2700000" rev="0"/>
              </a:camera>
              <a:lightRig rig="threePt" dir="t"/>
            </a:scene3d>
          </p:spPr>
        </p:pic>
        <p:sp>
          <p:nvSpPr>
            <p:cNvPr id="359" name="UX_Top_Lid">
              <a:extLst>
                <a:ext uri="{FF2B5EF4-FFF2-40B4-BE49-F238E27FC236}">
                  <a16:creationId xmlns:a16="http://schemas.microsoft.com/office/drawing/2014/main" id="{8743C6F3-C317-11D1-AEFF-2BC611E2A919}"/>
                </a:ext>
              </a:extLst>
            </p:cNvPr>
            <p:cNvSpPr/>
            <p:nvPr/>
          </p:nvSpPr>
          <p:spPr bwMode="auto">
            <a:xfrm>
              <a:off x="8244550" y="3905314"/>
              <a:ext cx="1003575" cy="25680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50000">
                  <a:schemeClr val="accent2">
                    <a:alpha val="74000"/>
                  </a:schemeClr>
                </a:gs>
                <a:gs pos="99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360" name="文本框 88">
              <a:extLst>
                <a:ext uri="{FF2B5EF4-FFF2-40B4-BE49-F238E27FC236}">
                  <a16:creationId xmlns:a16="http://schemas.microsoft.com/office/drawing/2014/main" id="{DA0C7B7F-3004-CE56-984D-D972FB348D76}"/>
                </a:ext>
              </a:extLst>
            </p:cNvPr>
            <p:cNvSpPr txBox="1"/>
            <p:nvPr/>
          </p:nvSpPr>
          <p:spPr>
            <a:xfrm>
              <a:off x="8291377" y="3727234"/>
              <a:ext cx="844472" cy="204965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40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FFFF00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61" name="组合 360">
            <a:extLst>
              <a:ext uri="{FF2B5EF4-FFF2-40B4-BE49-F238E27FC236}">
                <a16:creationId xmlns:a16="http://schemas.microsoft.com/office/drawing/2014/main" id="{8CFBEB27-5905-8914-1CFD-BA8EF9F37DF3}"/>
              </a:ext>
            </a:extLst>
          </p:cNvPr>
          <p:cNvGrpSpPr/>
          <p:nvPr/>
        </p:nvGrpSpPr>
        <p:grpSpPr>
          <a:xfrm>
            <a:off x="4564443" y="4564205"/>
            <a:ext cx="223194" cy="369332"/>
            <a:chOff x="6494231" y="2942154"/>
            <a:chExt cx="878328" cy="1453422"/>
          </a:xfrm>
        </p:grpSpPr>
        <p:sp>
          <p:nvSpPr>
            <p:cNvPr id="362" name="interior_Top_Lid">
              <a:extLst>
                <a:ext uri="{FF2B5EF4-FFF2-40B4-BE49-F238E27FC236}">
                  <a16:creationId xmlns:a16="http://schemas.microsoft.com/office/drawing/2014/main" id="{0EBDB0A7-0EBD-6A20-15F6-F7BBFF1FE4C0}"/>
                </a:ext>
              </a:extLst>
            </p:cNvPr>
            <p:cNvSpPr/>
            <p:nvPr/>
          </p:nvSpPr>
          <p:spPr bwMode="auto">
            <a:xfrm>
              <a:off x="6560901" y="3078795"/>
              <a:ext cx="740799" cy="189848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4"/>
                </a:cxn>
                <a:cxn ang="0">
                  <a:pos x="2630" y="338"/>
                </a:cxn>
              </a:cxnLst>
              <a:rect l="0" t="0" r="r" b="b"/>
              <a:pathLst>
                <a:path w="2630" h="674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4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FBB05"/>
                </a:gs>
                <a:gs pos="50000">
                  <a:schemeClr val="tx1">
                    <a:alpha val="77000"/>
                  </a:schemeClr>
                </a:gs>
                <a:gs pos="100000">
                  <a:srgbClr val="EFBB05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363" name="平行四边形 174">
              <a:extLst>
                <a:ext uri="{FF2B5EF4-FFF2-40B4-BE49-F238E27FC236}">
                  <a16:creationId xmlns:a16="http://schemas.microsoft.com/office/drawing/2014/main" id="{0F0C9145-50C6-56E9-55D6-5B685DD2BAE4}"/>
                </a:ext>
              </a:extLst>
            </p:cNvPr>
            <p:cNvSpPr/>
            <p:nvPr/>
          </p:nvSpPr>
          <p:spPr>
            <a:xfrm rot="20726779">
              <a:off x="6861565" y="3228766"/>
              <a:ext cx="510994" cy="486456"/>
            </a:xfrm>
            <a:prstGeom prst="parallelogram">
              <a:avLst>
                <a:gd name="adj" fmla="val 25723"/>
              </a:avLst>
            </a:prstGeom>
            <a:gradFill flip="none" rotWithShape="1">
              <a:gsLst>
                <a:gs pos="56000">
                  <a:srgbClr val="EFBB05"/>
                </a:gs>
                <a:gs pos="0">
                  <a:srgbClr val="CCFFFF"/>
                </a:gs>
                <a:gs pos="100000">
                  <a:srgbClr val="CCFFFF">
                    <a:alpha val="5098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4" name="平行四边形 175">
              <a:extLst>
                <a:ext uri="{FF2B5EF4-FFF2-40B4-BE49-F238E27FC236}">
                  <a16:creationId xmlns:a16="http://schemas.microsoft.com/office/drawing/2014/main" id="{2542FBE8-B15A-E5D0-3A6E-22860110A353}"/>
                </a:ext>
              </a:extLst>
            </p:cNvPr>
            <p:cNvSpPr/>
            <p:nvPr/>
          </p:nvSpPr>
          <p:spPr>
            <a:xfrm rot="873221" flipH="1">
              <a:off x="6494231" y="3230001"/>
              <a:ext cx="510994" cy="486457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EFBB05"/>
                </a:gs>
                <a:gs pos="0">
                  <a:srgbClr val="CCFFFF"/>
                </a:gs>
                <a:gs pos="100000">
                  <a:srgbClr val="CCFFFF">
                    <a:alpha val="5098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5" name="椭圆 171">
              <a:extLst>
                <a:ext uri="{FF2B5EF4-FFF2-40B4-BE49-F238E27FC236}">
                  <a16:creationId xmlns:a16="http://schemas.microsoft.com/office/drawing/2014/main" id="{37D092F0-1CFB-51EA-E851-F9DB29F30132}"/>
                </a:ext>
              </a:extLst>
            </p:cNvPr>
            <p:cNvSpPr/>
            <p:nvPr/>
          </p:nvSpPr>
          <p:spPr>
            <a:xfrm>
              <a:off x="6557446" y="3292076"/>
              <a:ext cx="384557" cy="384557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  <a:scene3d>
              <a:camera prst="isometricLeftDown">
                <a:rot lat="600000" lon="27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177800">
                <a:bevelT w="0"/>
                <a:bevelB w="6350"/>
              </a:sp3d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66" name="图形 172">
              <a:extLst>
                <a:ext uri="{FF2B5EF4-FFF2-40B4-BE49-F238E27FC236}">
                  <a16:creationId xmlns:a16="http://schemas.microsoft.com/office/drawing/2014/main" id="{E84572AF-8E58-EDA2-3974-B065EB1E0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45622" y="3380252"/>
              <a:ext cx="208204" cy="208204"/>
            </a:xfrm>
            <a:prstGeom prst="rect">
              <a:avLst/>
            </a:prstGeom>
            <a:scene3d>
              <a:camera prst="isometricLeftDown">
                <a:rot lat="600000" lon="2700000" rev="0"/>
              </a:camera>
              <a:lightRig rig="threePt" dir="t"/>
            </a:scene3d>
          </p:spPr>
        </p:pic>
        <p:sp>
          <p:nvSpPr>
            <p:cNvPr id="367" name="UX_Top_Lid">
              <a:extLst>
                <a:ext uri="{FF2B5EF4-FFF2-40B4-BE49-F238E27FC236}">
                  <a16:creationId xmlns:a16="http://schemas.microsoft.com/office/drawing/2014/main" id="{1F112743-741E-2D7C-05AB-20CD623CB4AB}"/>
                </a:ext>
              </a:extLst>
            </p:cNvPr>
            <p:cNvSpPr/>
            <p:nvPr/>
          </p:nvSpPr>
          <p:spPr bwMode="auto">
            <a:xfrm>
              <a:off x="6583455" y="3040678"/>
              <a:ext cx="697666" cy="17852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00"/>
                </a:gs>
                <a:gs pos="50000">
                  <a:srgbClr val="EFBB05"/>
                </a:gs>
                <a:gs pos="99000">
                  <a:srgbClr val="FFFF00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368" name="文本框 90">
              <a:extLst>
                <a:ext uri="{FF2B5EF4-FFF2-40B4-BE49-F238E27FC236}">
                  <a16:creationId xmlns:a16="http://schemas.microsoft.com/office/drawing/2014/main" id="{6C4B45B7-F3CE-634F-7370-F16ACF8A8574}"/>
                </a:ext>
              </a:extLst>
            </p:cNvPr>
            <p:cNvSpPr txBox="1"/>
            <p:nvPr/>
          </p:nvSpPr>
          <p:spPr>
            <a:xfrm>
              <a:off x="6605804" y="2942154"/>
              <a:ext cx="587063" cy="145342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10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EFBB05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69" name="组合 368">
            <a:extLst>
              <a:ext uri="{FF2B5EF4-FFF2-40B4-BE49-F238E27FC236}">
                <a16:creationId xmlns:a16="http://schemas.microsoft.com/office/drawing/2014/main" id="{25ADF465-9D3A-3071-ECE5-5067BA17ACCF}"/>
              </a:ext>
            </a:extLst>
          </p:cNvPr>
          <p:cNvGrpSpPr/>
          <p:nvPr/>
        </p:nvGrpSpPr>
        <p:grpSpPr>
          <a:xfrm>
            <a:off x="4721650" y="4568513"/>
            <a:ext cx="223194" cy="369333"/>
            <a:chOff x="7112886" y="2559277"/>
            <a:chExt cx="878328" cy="1453425"/>
          </a:xfrm>
        </p:grpSpPr>
        <p:sp>
          <p:nvSpPr>
            <p:cNvPr id="370" name="interior_Top_Lid">
              <a:extLst>
                <a:ext uri="{FF2B5EF4-FFF2-40B4-BE49-F238E27FC236}">
                  <a16:creationId xmlns:a16="http://schemas.microsoft.com/office/drawing/2014/main" id="{4079CBF6-98F6-9AB8-773D-0693001612F2}"/>
                </a:ext>
              </a:extLst>
            </p:cNvPr>
            <p:cNvSpPr/>
            <p:nvPr/>
          </p:nvSpPr>
          <p:spPr bwMode="auto">
            <a:xfrm>
              <a:off x="7179556" y="2695951"/>
              <a:ext cx="740799" cy="189848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4"/>
                </a:cxn>
                <a:cxn ang="0">
                  <a:pos x="2630" y="338"/>
                </a:cxn>
              </a:cxnLst>
              <a:rect l="0" t="0" r="r" b="b"/>
              <a:pathLst>
                <a:path w="2630" h="674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4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FF"/>
                </a:gs>
                <a:gs pos="50000">
                  <a:srgbClr val="00B0F0">
                    <a:alpha val="49000"/>
                  </a:srgbClr>
                </a:gs>
                <a:gs pos="100000">
                  <a:srgbClr val="0000FF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371" name="平行四边形 174">
              <a:extLst>
                <a:ext uri="{FF2B5EF4-FFF2-40B4-BE49-F238E27FC236}">
                  <a16:creationId xmlns:a16="http://schemas.microsoft.com/office/drawing/2014/main" id="{EAB60B5B-3D9F-DCCE-530B-3043B2A81200}"/>
                </a:ext>
              </a:extLst>
            </p:cNvPr>
            <p:cNvSpPr/>
            <p:nvPr/>
          </p:nvSpPr>
          <p:spPr>
            <a:xfrm rot="20726779">
              <a:off x="7480220" y="2845922"/>
              <a:ext cx="510994" cy="486456"/>
            </a:xfrm>
            <a:prstGeom prst="parallelogram">
              <a:avLst>
                <a:gd name="adj" fmla="val 25723"/>
              </a:avLst>
            </a:prstGeom>
            <a:gradFill flip="none" rotWithShape="1">
              <a:gsLst>
                <a:gs pos="56000">
                  <a:srgbClr val="0000FF">
                    <a:alpha val="57000"/>
                  </a:srgbClr>
                </a:gs>
                <a:gs pos="0">
                  <a:srgbClr val="CCFFFF"/>
                </a:gs>
                <a:gs pos="100000">
                  <a:srgbClr val="CCFFFF">
                    <a:alpha val="5098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2" name="平行四边形 175">
              <a:extLst>
                <a:ext uri="{FF2B5EF4-FFF2-40B4-BE49-F238E27FC236}">
                  <a16:creationId xmlns:a16="http://schemas.microsoft.com/office/drawing/2014/main" id="{517FEFB2-9DED-B3B8-C9A3-33E932954346}"/>
                </a:ext>
              </a:extLst>
            </p:cNvPr>
            <p:cNvSpPr/>
            <p:nvPr/>
          </p:nvSpPr>
          <p:spPr>
            <a:xfrm rot="873221" flipH="1">
              <a:off x="7112886" y="2847157"/>
              <a:ext cx="510994" cy="486457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0000FF">
                    <a:alpha val="56000"/>
                  </a:srgbClr>
                </a:gs>
                <a:gs pos="0">
                  <a:srgbClr val="CCFFFF"/>
                </a:gs>
                <a:gs pos="100000">
                  <a:srgbClr val="CCFFFF">
                    <a:alpha val="5098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3" name="椭圆 171">
              <a:extLst>
                <a:ext uri="{FF2B5EF4-FFF2-40B4-BE49-F238E27FC236}">
                  <a16:creationId xmlns:a16="http://schemas.microsoft.com/office/drawing/2014/main" id="{1F060883-87F1-B9D2-190C-40BA7189E522}"/>
                </a:ext>
              </a:extLst>
            </p:cNvPr>
            <p:cNvSpPr/>
            <p:nvPr/>
          </p:nvSpPr>
          <p:spPr>
            <a:xfrm>
              <a:off x="7176101" y="2909232"/>
              <a:ext cx="384557" cy="384557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  <a:scene3d>
              <a:camera prst="isometricLeftDown">
                <a:rot lat="600000" lon="27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177800">
                <a:bevelT w="0"/>
                <a:bevelB w="6350"/>
              </a:sp3d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74" name="图形 172">
              <a:extLst>
                <a:ext uri="{FF2B5EF4-FFF2-40B4-BE49-F238E27FC236}">
                  <a16:creationId xmlns:a16="http://schemas.microsoft.com/office/drawing/2014/main" id="{10C5A734-6E6F-8EA3-B275-D45FD44BC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7236065" y="2979046"/>
              <a:ext cx="264630" cy="244928"/>
            </a:xfrm>
            <a:prstGeom prst="rect">
              <a:avLst/>
            </a:prstGeom>
            <a:scene3d>
              <a:camera prst="isometricLeftDown">
                <a:rot lat="600000" lon="2700000" rev="0"/>
              </a:camera>
              <a:lightRig rig="threePt" dir="t"/>
            </a:scene3d>
          </p:spPr>
        </p:pic>
        <p:sp>
          <p:nvSpPr>
            <p:cNvPr id="375" name="UX_Top_Lid">
              <a:extLst>
                <a:ext uri="{FF2B5EF4-FFF2-40B4-BE49-F238E27FC236}">
                  <a16:creationId xmlns:a16="http://schemas.microsoft.com/office/drawing/2014/main" id="{A75C011B-9E7F-8823-E117-D309913DCAE7}"/>
                </a:ext>
              </a:extLst>
            </p:cNvPr>
            <p:cNvSpPr/>
            <p:nvPr/>
          </p:nvSpPr>
          <p:spPr bwMode="auto">
            <a:xfrm>
              <a:off x="7202110" y="2656982"/>
              <a:ext cx="697666" cy="17852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FFFF"/>
                </a:gs>
                <a:gs pos="50000">
                  <a:srgbClr val="0000FF">
                    <a:alpha val="58000"/>
                  </a:srgbClr>
                </a:gs>
                <a:gs pos="99000">
                  <a:srgbClr val="00FFFF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376" name="文本框 90">
              <a:extLst>
                <a:ext uri="{FF2B5EF4-FFF2-40B4-BE49-F238E27FC236}">
                  <a16:creationId xmlns:a16="http://schemas.microsoft.com/office/drawing/2014/main" id="{6B479136-EC7E-3FB2-9AC8-5B808EAD8343}"/>
                </a:ext>
              </a:extLst>
            </p:cNvPr>
            <p:cNvSpPr txBox="1"/>
            <p:nvPr/>
          </p:nvSpPr>
          <p:spPr>
            <a:xfrm>
              <a:off x="7243982" y="2559277"/>
              <a:ext cx="587063" cy="145342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10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0000FF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77" name="组合 376">
            <a:extLst>
              <a:ext uri="{FF2B5EF4-FFF2-40B4-BE49-F238E27FC236}">
                <a16:creationId xmlns:a16="http://schemas.microsoft.com/office/drawing/2014/main" id="{7DFF0EB8-BE6B-659B-EBE9-07FD970873B8}"/>
              </a:ext>
            </a:extLst>
          </p:cNvPr>
          <p:cNvGrpSpPr/>
          <p:nvPr/>
        </p:nvGrpSpPr>
        <p:grpSpPr>
          <a:xfrm>
            <a:off x="4625537" y="4659645"/>
            <a:ext cx="223194" cy="369332"/>
            <a:chOff x="6734653" y="3317735"/>
            <a:chExt cx="878328" cy="1453422"/>
          </a:xfrm>
        </p:grpSpPr>
        <p:sp>
          <p:nvSpPr>
            <p:cNvPr id="378" name="interior_Top_Lid">
              <a:extLst>
                <a:ext uri="{FF2B5EF4-FFF2-40B4-BE49-F238E27FC236}">
                  <a16:creationId xmlns:a16="http://schemas.microsoft.com/office/drawing/2014/main" id="{C40D8D2A-504F-D343-2762-5A5E188C05F2}"/>
                </a:ext>
              </a:extLst>
            </p:cNvPr>
            <p:cNvSpPr/>
            <p:nvPr/>
          </p:nvSpPr>
          <p:spPr bwMode="auto">
            <a:xfrm>
              <a:off x="6801323" y="3463734"/>
              <a:ext cx="740799" cy="189848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4"/>
                </a:cxn>
                <a:cxn ang="0">
                  <a:pos x="2630" y="338"/>
                </a:cxn>
              </a:cxnLst>
              <a:rect l="0" t="0" r="r" b="b"/>
              <a:pathLst>
                <a:path w="2630" h="674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4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3399"/>
                </a:gs>
                <a:gs pos="50000">
                  <a:srgbClr val="FFD8FF">
                    <a:alpha val="52000"/>
                  </a:srgbClr>
                </a:gs>
                <a:gs pos="100000">
                  <a:srgbClr val="FF3399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379" name="平行四边形 174">
              <a:extLst>
                <a:ext uri="{FF2B5EF4-FFF2-40B4-BE49-F238E27FC236}">
                  <a16:creationId xmlns:a16="http://schemas.microsoft.com/office/drawing/2014/main" id="{A371E819-CF5D-4A67-C2C0-8990FBF5DA4B}"/>
                </a:ext>
              </a:extLst>
            </p:cNvPr>
            <p:cNvSpPr/>
            <p:nvPr/>
          </p:nvSpPr>
          <p:spPr>
            <a:xfrm rot="20726779">
              <a:off x="7101987" y="3613705"/>
              <a:ext cx="510994" cy="486456"/>
            </a:xfrm>
            <a:prstGeom prst="parallelogram">
              <a:avLst>
                <a:gd name="adj" fmla="val 25723"/>
              </a:avLst>
            </a:prstGeom>
            <a:gradFill flip="none" rotWithShape="1">
              <a:gsLst>
                <a:gs pos="56000">
                  <a:srgbClr val="E6007A">
                    <a:alpha val="79000"/>
                  </a:srgbClr>
                </a:gs>
                <a:gs pos="0">
                  <a:srgbClr val="FFD8FF"/>
                </a:gs>
                <a:gs pos="100000">
                  <a:srgbClr val="FFD8FF"/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平行四边形 175">
              <a:extLst>
                <a:ext uri="{FF2B5EF4-FFF2-40B4-BE49-F238E27FC236}">
                  <a16:creationId xmlns:a16="http://schemas.microsoft.com/office/drawing/2014/main" id="{2F8B2E28-093B-D74E-DC9A-1C186FD3CBD8}"/>
                </a:ext>
              </a:extLst>
            </p:cNvPr>
            <p:cNvSpPr/>
            <p:nvPr/>
          </p:nvSpPr>
          <p:spPr>
            <a:xfrm rot="873221" flipH="1">
              <a:off x="6734653" y="3614940"/>
              <a:ext cx="510994" cy="486457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E6007A">
                    <a:alpha val="79000"/>
                  </a:srgbClr>
                </a:gs>
                <a:gs pos="0">
                  <a:srgbClr val="FFD8FF"/>
                </a:gs>
                <a:gs pos="100000">
                  <a:srgbClr val="FFD8FF"/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1" name="椭圆 171">
              <a:extLst>
                <a:ext uri="{FF2B5EF4-FFF2-40B4-BE49-F238E27FC236}">
                  <a16:creationId xmlns:a16="http://schemas.microsoft.com/office/drawing/2014/main" id="{41994B20-D0AB-6856-F49E-14FE24F739DC}"/>
                </a:ext>
              </a:extLst>
            </p:cNvPr>
            <p:cNvSpPr/>
            <p:nvPr/>
          </p:nvSpPr>
          <p:spPr>
            <a:xfrm>
              <a:off x="6797868" y="3677015"/>
              <a:ext cx="384557" cy="384557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  <a:scene3d>
              <a:camera prst="isometricLeftDown">
                <a:rot lat="600000" lon="27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177800">
                <a:bevelT w="0"/>
                <a:bevelB w="6350"/>
              </a:sp3d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82" name="图形 172">
              <a:extLst>
                <a:ext uri="{FF2B5EF4-FFF2-40B4-BE49-F238E27FC236}">
                  <a16:creationId xmlns:a16="http://schemas.microsoft.com/office/drawing/2014/main" id="{9C118206-4668-A223-BACA-A5707872B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72366" y="3751513"/>
              <a:ext cx="235560" cy="235560"/>
            </a:xfrm>
            <a:prstGeom prst="rect">
              <a:avLst/>
            </a:prstGeom>
            <a:scene3d>
              <a:camera prst="isometricLeftDown">
                <a:rot lat="600000" lon="2700000" rev="0"/>
              </a:camera>
              <a:lightRig rig="threePt" dir="t"/>
            </a:scene3d>
          </p:spPr>
        </p:pic>
        <p:sp>
          <p:nvSpPr>
            <p:cNvPr id="383" name="UX_Top_Lid">
              <a:extLst>
                <a:ext uri="{FF2B5EF4-FFF2-40B4-BE49-F238E27FC236}">
                  <a16:creationId xmlns:a16="http://schemas.microsoft.com/office/drawing/2014/main" id="{B845EE63-FEF8-9ADF-F8CE-35A668CDEE54}"/>
                </a:ext>
              </a:extLst>
            </p:cNvPr>
            <p:cNvSpPr/>
            <p:nvPr/>
          </p:nvSpPr>
          <p:spPr bwMode="auto">
            <a:xfrm>
              <a:off x="6823877" y="3420741"/>
              <a:ext cx="697666" cy="17852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D8FF"/>
                </a:gs>
                <a:gs pos="50000">
                  <a:srgbClr val="E6007A"/>
                </a:gs>
                <a:gs pos="99000">
                  <a:srgbClr val="FFD8FF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384" name="文本框 90">
              <a:extLst>
                <a:ext uri="{FF2B5EF4-FFF2-40B4-BE49-F238E27FC236}">
                  <a16:creationId xmlns:a16="http://schemas.microsoft.com/office/drawing/2014/main" id="{BB0D30C7-7D72-8CC8-465E-332F00EB2C9B}"/>
                </a:ext>
              </a:extLst>
            </p:cNvPr>
            <p:cNvSpPr txBox="1"/>
            <p:nvPr/>
          </p:nvSpPr>
          <p:spPr>
            <a:xfrm>
              <a:off x="6866339" y="3317735"/>
              <a:ext cx="587063" cy="145342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10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E6007A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85" name="组合 28">
            <a:extLst>
              <a:ext uri="{FF2B5EF4-FFF2-40B4-BE49-F238E27FC236}">
                <a16:creationId xmlns:a16="http://schemas.microsoft.com/office/drawing/2014/main" id="{C77E889A-85DB-B06E-4794-43B71AFCDA8D}"/>
              </a:ext>
            </a:extLst>
          </p:cNvPr>
          <p:cNvGrpSpPr>
            <a:grpSpLocks noChangeAspect="1"/>
          </p:cNvGrpSpPr>
          <p:nvPr/>
        </p:nvGrpSpPr>
        <p:grpSpPr>
          <a:xfrm>
            <a:off x="4769964" y="4617379"/>
            <a:ext cx="309970" cy="369332"/>
            <a:chOff x="6218115" y="2728042"/>
            <a:chExt cx="2024336" cy="2412011"/>
          </a:xfrm>
        </p:grpSpPr>
        <p:grpSp>
          <p:nvGrpSpPr>
            <p:cNvPr id="386" name="组合 166">
              <a:extLst>
                <a:ext uri="{FF2B5EF4-FFF2-40B4-BE49-F238E27FC236}">
                  <a16:creationId xmlns:a16="http://schemas.microsoft.com/office/drawing/2014/main" id="{DF8196D2-4963-1BF1-0A4C-694EDC2997B6}"/>
                </a:ext>
              </a:extLst>
            </p:cNvPr>
            <p:cNvGrpSpPr/>
            <p:nvPr/>
          </p:nvGrpSpPr>
          <p:grpSpPr>
            <a:xfrm>
              <a:off x="6218115" y="3055941"/>
              <a:ext cx="2024336" cy="1469661"/>
              <a:chOff x="4056261" y="3145144"/>
              <a:chExt cx="1154768" cy="838357"/>
            </a:xfrm>
          </p:grpSpPr>
          <p:grpSp>
            <p:nvGrpSpPr>
              <p:cNvPr id="389" name="组合 167">
                <a:extLst>
                  <a:ext uri="{FF2B5EF4-FFF2-40B4-BE49-F238E27FC236}">
                    <a16:creationId xmlns:a16="http://schemas.microsoft.com/office/drawing/2014/main" id="{FF6DD3B0-0058-7D70-4A8A-A31ABEBF6927}"/>
                  </a:ext>
                </a:extLst>
              </p:cNvPr>
              <p:cNvGrpSpPr/>
              <p:nvPr/>
            </p:nvGrpSpPr>
            <p:grpSpPr>
              <a:xfrm>
                <a:off x="4056261" y="3145144"/>
                <a:ext cx="1154768" cy="838357"/>
                <a:chOff x="6374370" y="3519084"/>
                <a:chExt cx="2181978" cy="1584105"/>
              </a:xfrm>
            </p:grpSpPr>
            <p:sp>
              <p:nvSpPr>
                <p:cNvPr id="393" name="interior_Top_Lid">
                  <a:extLst>
                    <a:ext uri="{FF2B5EF4-FFF2-40B4-BE49-F238E27FC236}">
                      <a16:creationId xmlns:a16="http://schemas.microsoft.com/office/drawing/2014/main" id="{240ADC3D-1E99-6B53-59EB-F5BA319DF3D9}"/>
                    </a:ext>
                  </a:extLst>
                </p:cNvPr>
                <p:cNvSpPr/>
                <p:nvPr/>
              </p:nvSpPr>
              <p:spPr bwMode="auto">
                <a:xfrm>
                  <a:off x="6539994" y="3519084"/>
                  <a:ext cx="1840324" cy="471627"/>
                </a:xfrm>
                <a:custGeom>
                  <a:avLst/>
                  <a:gdLst/>
                  <a:ahLst/>
                  <a:cxnLst>
                    <a:cxn ang="0">
                      <a:pos x="2630" y="338"/>
                    </a:cxn>
                    <a:cxn ang="0">
                      <a:pos x="1315" y="0"/>
                    </a:cxn>
                    <a:cxn ang="0">
                      <a:pos x="0" y="338"/>
                    </a:cxn>
                    <a:cxn ang="0">
                      <a:pos x="1315" y="674"/>
                    </a:cxn>
                    <a:cxn ang="0">
                      <a:pos x="2630" y="338"/>
                    </a:cxn>
                  </a:cxnLst>
                  <a:rect l="0" t="0" r="r" b="b"/>
                  <a:pathLst>
                    <a:path w="2630" h="674">
                      <a:moveTo>
                        <a:pt x="2630" y="338"/>
                      </a:moveTo>
                      <a:lnTo>
                        <a:pt x="1315" y="0"/>
                      </a:lnTo>
                      <a:lnTo>
                        <a:pt x="0" y="338"/>
                      </a:lnTo>
                      <a:lnTo>
                        <a:pt x="1315" y="674"/>
                      </a:lnTo>
                      <a:lnTo>
                        <a:pt x="2630" y="33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FFFF">
                        <a:alpha val="60000"/>
                      </a:srgbClr>
                    </a:gs>
                    <a:gs pos="50000">
                      <a:srgbClr val="CCFFFF">
                        <a:alpha val="73000"/>
                      </a:srgbClr>
                    </a:gs>
                    <a:gs pos="100000">
                      <a:srgbClr val="00FFFF"/>
                    </a:gs>
                  </a:gsLst>
                  <a:lin ang="5400000" scaled="1"/>
                  <a:tileRect/>
                </a:gradFill>
                <a:ln w="95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dirty="0"/>
                </a:p>
              </p:txBody>
            </p:sp>
            <p:sp>
              <p:nvSpPr>
                <p:cNvPr id="394" name="平行四边形 174">
                  <a:extLst>
                    <a:ext uri="{FF2B5EF4-FFF2-40B4-BE49-F238E27FC236}">
                      <a16:creationId xmlns:a16="http://schemas.microsoft.com/office/drawing/2014/main" id="{1703E238-289A-9461-DB39-50648C8206D5}"/>
                    </a:ext>
                  </a:extLst>
                </p:cNvPr>
                <p:cNvSpPr/>
                <p:nvPr/>
              </p:nvSpPr>
              <p:spPr>
                <a:xfrm rot="20726779">
                  <a:off x="7286917" y="3891647"/>
                  <a:ext cx="1269431" cy="1208472"/>
                </a:xfrm>
                <a:prstGeom prst="parallelogram">
                  <a:avLst>
                    <a:gd name="adj" fmla="val 25723"/>
                  </a:avLst>
                </a:prstGeom>
                <a:gradFill flip="none" rotWithShape="1">
                  <a:gsLst>
                    <a:gs pos="56000">
                      <a:srgbClr val="00FFFF">
                        <a:alpha val="62000"/>
                      </a:srgbClr>
                    </a:gs>
                    <a:gs pos="0">
                      <a:srgbClr val="CCFFFF"/>
                    </a:gs>
                    <a:gs pos="100000">
                      <a:srgbClr val="CCFFFF">
                        <a:alpha val="50980"/>
                      </a:srgbClr>
                    </a:gs>
                  </a:gsLst>
                  <a:lin ang="2700000" scaled="1"/>
                  <a:tileRect/>
                </a:gradFill>
                <a:ln>
                  <a:solidFill>
                    <a:schemeClr val="tx1">
                      <a:lumMod val="95000"/>
                      <a:alpha val="3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5" name="平行四边形 175">
                  <a:extLst>
                    <a:ext uri="{FF2B5EF4-FFF2-40B4-BE49-F238E27FC236}">
                      <a16:creationId xmlns:a16="http://schemas.microsoft.com/office/drawing/2014/main" id="{47D85EFE-6DEC-4372-7916-199D9F3455B2}"/>
                    </a:ext>
                  </a:extLst>
                </p:cNvPr>
                <p:cNvSpPr/>
                <p:nvPr/>
              </p:nvSpPr>
              <p:spPr>
                <a:xfrm rot="873221" flipH="1">
                  <a:off x="6374370" y="3894716"/>
                  <a:ext cx="1269431" cy="1208473"/>
                </a:xfrm>
                <a:prstGeom prst="parallelogram">
                  <a:avLst>
                    <a:gd name="adj" fmla="val 26586"/>
                  </a:avLst>
                </a:prstGeom>
                <a:gradFill flip="none" rotWithShape="1">
                  <a:gsLst>
                    <a:gs pos="56000">
                      <a:srgbClr val="00FFFF">
                        <a:alpha val="62000"/>
                      </a:srgbClr>
                    </a:gs>
                    <a:gs pos="0">
                      <a:srgbClr val="CCFFFF"/>
                    </a:gs>
                    <a:gs pos="100000">
                      <a:srgbClr val="CCFFFF">
                        <a:alpha val="50980"/>
                      </a:srgbClr>
                    </a:gs>
                  </a:gsLst>
                  <a:lin ang="2700000" scaled="1"/>
                  <a:tileRect/>
                </a:gradFill>
                <a:ln>
                  <a:solidFill>
                    <a:schemeClr val="tx1">
                      <a:lumMod val="95000"/>
                      <a:alpha val="3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90" name="组合 170">
                <a:extLst>
                  <a:ext uri="{FF2B5EF4-FFF2-40B4-BE49-F238E27FC236}">
                    <a16:creationId xmlns:a16="http://schemas.microsoft.com/office/drawing/2014/main" id="{5B2A091D-B4B5-816D-A8D4-D36817C7CF38}"/>
                  </a:ext>
                </a:extLst>
              </p:cNvPr>
              <p:cNvGrpSpPr/>
              <p:nvPr/>
            </p:nvGrpSpPr>
            <p:grpSpPr>
              <a:xfrm>
                <a:off x="4139372" y="3425552"/>
                <a:ext cx="505590" cy="505590"/>
                <a:chOff x="7600140" y="1928972"/>
                <a:chExt cx="403678" cy="403678"/>
              </a:xfrm>
              <a:scene3d>
                <a:camera prst="isometricLeftDown">
                  <a:rot lat="600000" lon="2700000" rev="0"/>
                </a:camera>
                <a:lightRig rig="threePt" dir="t"/>
              </a:scene3d>
            </p:grpSpPr>
            <p:sp>
              <p:nvSpPr>
                <p:cNvPr id="391" name="椭圆 171">
                  <a:extLst>
                    <a:ext uri="{FF2B5EF4-FFF2-40B4-BE49-F238E27FC236}">
                      <a16:creationId xmlns:a16="http://schemas.microsoft.com/office/drawing/2014/main" id="{7F08FFA9-7F6D-A4FB-E9FC-7A407DDCB393}"/>
                    </a:ext>
                  </a:extLst>
                </p:cNvPr>
                <p:cNvSpPr/>
                <p:nvPr/>
              </p:nvSpPr>
              <p:spPr>
                <a:xfrm>
                  <a:off x="7600140" y="1928972"/>
                  <a:ext cx="403678" cy="403678"/>
                </a:xfrm>
                <a:prstGeom prst="ellipse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3d extrusionH="177800">
                    <a:bevelT w="0"/>
                    <a:bevelB w="6350"/>
                  </a:sp3d>
                </a:bodyPr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92" name="图形 172">
                  <a:extLst>
                    <a:ext uri="{FF2B5EF4-FFF2-40B4-BE49-F238E27FC236}">
                      <a16:creationId xmlns:a16="http://schemas.microsoft.com/office/drawing/2014/main" id="{DE7DEB9E-1FB1-00AE-14DB-F558F35C81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rcRect/>
                <a:stretch/>
              </p:blipFill>
              <p:spPr>
                <a:xfrm>
                  <a:off x="7718504" y="2065263"/>
                  <a:ext cx="166951" cy="131096"/>
                </a:xfrm>
                <a:prstGeom prst="rect">
                  <a:avLst/>
                </a:prstGeom>
              </p:spPr>
            </p:pic>
          </p:grpSp>
        </p:grpSp>
        <p:sp>
          <p:nvSpPr>
            <p:cNvPr id="387" name="UX_Top_Lid">
              <a:extLst>
                <a:ext uri="{FF2B5EF4-FFF2-40B4-BE49-F238E27FC236}">
                  <a16:creationId xmlns:a16="http://schemas.microsoft.com/office/drawing/2014/main" id="{86408141-FBDC-0CD2-519D-C4F301A3B0B6}"/>
                </a:ext>
              </a:extLst>
            </p:cNvPr>
            <p:cNvSpPr/>
            <p:nvPr/>
          </p:nvSpPr>
          <p:spPr bwMode="auto">
            <a:xfrm>
              <a:off x="6423755" y="2965688"/>
              <a:ext cx="1607954" cy="411467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FFFF"/>
                </a:gs>
                <a:gs pos="50000">
                  <a:srgbClr val="00B0F0">
                    <a:alpha val="76000"/>
                  </a:srgbClr>
                </a:gs>
                <a:gs pos="99000">
                  <a:srgbClr val="00FFFF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388" name="文本框 90">
              <a:extLst>
                <a:ext uri="{FF2B5EF4-FFF2-40B4-BE49-F238E27FC236}">
                  <a16:creationId xmlns:a16="http://schemas.microsoft.com/office/drawing/2014/main" id="{DAEBD06C-6769-D170-F10C-828BA433766F}"/>
                </a:ext>
              </a:extLst>
            </p:cNvPr>
            <p:cNvSpPr txBox="1"/>
            <p:nvPr/>
          </p:nvSpPr>
          <p:spPr>
            <a:xfrm>
              <a:off x="6461875" y="2728042"/>
              <a:ext cx="1353040" cy="241201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16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00FFFF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396" name="case_front">
            <a:extLst>
              <a:ext uri="{FF2B5EF4-FFF2-40B4-BE49-F238E27FC236}">
                <a16:creationId xmlns:a16="http://schemas.microsoft.com/office/drawing/2014/main" id="{4CB9F082-BD8A-1943-DF5A-89DB5DD99D04}"/>
              </a:ext>
            </a:extLst>
          </p:cNvPr>
          <p:cNvSpPr/>
          <p:nvPr/>
        </p:nvSpPr>
        <p:spPr bwMode="auto">
          <a:xfrm rot="10800000">
            <a:off x="3973757" y="4391339"/>
            <a:ext cx="2205888" cy="1011337"/>
          </a:xfrm>
          <a:custGeom>
            <a:avLst/>
            <a:gdLst>
              <a:gd name="connsiteX0" fmla="*/ 10000 w 10000"/>
              <a:gd name="connsiteY0" fmla="*/ 11899 h 11899"/>
              <a:gd name="connsiteX1" fmla="*/ 5000 w 10000"/>
              <a:gd name="connsiteY1" fmla="*/ 10435 h 11899"/>
              <a:gd name="connsiteX2" fmla="*/ 0 w 10000"/>
              <a:gd name="connsiteY2" fmla="*/ 11899 h 11899"/>
              <a:gd name="connsiteX3" fmla="*/ 0 w 10000"/>
              <a:gd name="connsiteY3" fmla="*/ 3367 h 11899"/>
              <a:gd name="connsiteX4" fmla="*/ 5059 w 10000"/>
              <a:gd name="connsiteY4" fmla="*/ 0 h 11899"/>
              <a:gd name="connsiteX5" fmla="*/ 10000 w 10000"/>
              <a:gd name="connsiteY5" fmla="*/ 3367 h 11899"/>
              <a:gd name="connsiteX6" fmla="*/ 10000 w 10000"/>
              <a:gd name="connsiteY6" fmla="*/ 11899 h 11899"/>
              <a:gd name="connsiteX0" fmla="*/ 10000 w 10000"/>
              <a:gd name="connsiteY0" fmla="*/ 11899 h 11899"/>
              <a:gd name="connsiteX1" fmla="*/ 5029 w 10000"/>
              <a:gd name="connsiteY1" fmla="*/ 8878 h 11899"/>
              <a:gd name="connsiteX2" fmla="*/ 0 w 10000"/>
              <a:gd name="connsiteY2" fmla="*/ 11899 h 11899"/>
              <a:gd name="connsiteX3" fmla="*/ 0 w 10000"/>
              <a:gd name="connsiteY3" fmla="*/ 3367 h 11899"/>
              <a:gd name="connsiteX4" fmla="*/ 5059 w 10000"/>
              <a:gd name="connsiteY4" fmla="*/ 0 h 11899"/>
              <a:gd name="connsiteX5" fmla="*/ 10000 w 10000"/>
              <a:gd name="connsiteY5" fmla="*/ 3367 h 11899"/>
              <a:gd name="connsiteX6" fmla="*/ 10000 w 10000"/>
              <a:gd name="connsiteY6" fmla="*/ 11899 h 11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1899">
                <a:moveTo>
                  <a:pt x="10000" y="11899"/>
                </a:moveTo>
                <a:lnTo>
                  <a:pt x="5029" y="8878"/>
                </a:lnTo>
                <a:lnTo>
                  <a:pt x="0" y="11899"/>
                </a:lnTo>
                <a:lnTo>
                  <a:pt x="0" y="3367"/>
                </a:lnTo>
                <a:lnTo>
                  <a:pt x="5059" y="0"/>
                </a:lnTo>
                <a:lnTo>
                  <a:pt x="10000" y="3367"/>
                </a:lnTo>
                <a:lnTo>
                  <a:pt x="10000" y="11899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36000"/>
                </a:schemeClr>
              </a:gs>
              <a:gs pos="12000">
                <a:schemeClr val="accent4">
                  <a:alpha val="0"/>
                </a:schemeClr>
              </a:gs>
              <a:gs pos="46000">
                <a:srgbClr val="FBBB46">
                  <a:alpha val="0"/>
                </a:srgbClr>
              </a:gs>
              <a:gs pos="50000">
                <a:schemeClr val="tx1">
                  <a:alpha val="40000"/>
                </a:schemeClr>
              </a:gs>
              <a:gs pos="54000">
                <a:srgbClr val="FFC000">
                  <a:alpha val="0"/>
                </a:srgbClr>
              </a:gs>
              <a:gs pos="88000">
                <a:srgbClr val="FBBB46">
                  <a:alpha val="0"/>
                </a:srgbClr>
              </a:gs>
              <a:gs pos="100000">
                <a:schemeClr val="accent4">
                  <a:alpha val="36000"/>
                </a:schemeClr>
              </a:gs>
            </a:gsLst>
            <a:lin ang="21594000" scaled="0"/>
            <a:tileRect/>
          </a:gradFill>
          <a:ln w="9525">
            <a:solidFill>
              <a:schemeClr val="accent4">
                <a:alpha val="72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0CE78-6790-F2EF-9E29-E2C70458C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76" y="2671842"/>
            <a:ext cx="3677308" cy="75713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228600" indent="-228600">
              <a:buFont typeface="Arial" panose="020B0604020202020204" pitchFamily="34" charset="0"/>
            </a:pPr>
            <a:r>
              <a:rPr lang="en-US" sz="4800" dirty="0">
                <a:solidFill>
                  <a:srgbClr val="D01330"/>
                </a:solidFill>
                <a:latin typeface="Bebas Neue" panose="020B0606020202050201" pitchFamily="34" charset="0"/>
                <a:ea typeface="+mn-ea"/>
                <a:cs typeface="Poppins" panose="02000000000000000000" pitchFamily="2" charset="0"/>
              </a:rPr>
              <a:t>Fiat</a:t>
            </a:r>
          </a:p>
        </p:txBody>
      </p:sp>
      <p:sp>
        <p:nvSpPr>
          <p:cNvPr id="3" name="文本框 51">
            <a:extLst>
              <a:ext uri="{FF2B5EF4-FFF2-40B4-BE49-F238E27FC236}">
                <a16:creationId xmlns:a16="http://schemas.microsoft.com/office/drawing/2014/main" id="{5B8BE028-5B16-5D4C-A339-BBC422CA078A}"/>
              </a:ext>
            </a:extLst>
          </p:cNvPr>
          <p:cNvSpPr txBox="1"/>
          <p:nvPr/>
        </p:nvSpPr>
        <p:spPr>
          <a:xfrm>
            <a:off x="292190" y="3622935"/>
            <a:ext cx="4679138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spcBef>
                <a:spcPts val="500"/>
              </a:spcBef>
            </a:pPr>
            <a:r>
              <a:rPr lang="en-US" altLang="zh-CN" sz="1600" dirty="0">
                <a:latin typeface="Poppins" panose="02000000000000000000" pitchFamily="2" charset="0"/>
                <a:cs typeface="Poppins" panose="02000000000000000000" pitchFamily="2" charset="0"/>
              </a:rPr>
              <a:t>Non-blockchain,</a:t>
            </a:r>
            <a:br>
              <a:rPr lang="en-US" altLang="zh-CN" sz="1600" dirty="0">
                <a:latin typeface="Poppins" panose="02000000000000000000" pitchFamily="2" charset="0"/>
                <a:cs typeface="Poppins" panose="02000000000000000000" pitchFamily="2" charset="0"/>
              </a:rPr>
            </a:br>
            <a:r>
              <a:rPr lang="en-US" altLang="zh-CN" sz="1600" dirty="0">
                <a:latin typeface="Poppins" panose="02000000000000000000" pitchFamily="2" charset="0"/>
                <a:cs typeface="Poppins" panose="02000000000000000000" pitchFamily="2" charset="0"/>
              </a:rPr>
              <a:t>centralized…</a:t>
            </a:r>
            <a:endParaRPr lang="zh-CN" altLang="en-US" sz="1600" dirty="0">
              <a:latin typeface="Poppins" panose="02000000000000000000" pitchFamily="2" charset="0"/>
              <a:cs typeface="Poppins" panose="02000000000000000000" pitchFamily="2" charset="0"/>
            </a:endParaRPr>
          </a:p>
        </p:txBody>
      </p:sp>
      <p:cxnSp>
        <p:nvCxnSpPr>
          <p:cNvPr id="5" name="直接连接符 49">
            <a:extLst>
              <a:ext uri="{FF2B5EF4-FFF2-40B4-BE49-F238E27FC236}">
                <a16:creationId xmlns:a16="http://schemas.microsoft.com/office/drawing/2014/main" id="{581D925F-EB5B-4B81-B1F4-A029A8901D59}"/>
              </a:ext>
            </a:extLst>
          </p:cNvPr>
          <p:cNvCxnSpPr/>
          <p:nvPr/>
        </p:nvCxnSpPr>
        <p:spPr>
          <a:xfrm>
            <a:off x="574523" y="3473372"/>
            <a:ext cx="1508427" cy="0"/>
          </a:xfrm>
          <a:prstGeom prst="line">
            <a:avLst/>
          </a:prstGeom>
          <a:ln>
            <a:gradFill flip="none" rotWithShape="1">
              <a:gsLst>
                <a:gs pos="0">
                  <a:schemeClr val="tx1">
                    <a:alpha val="36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994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组合 183"/>
          <p:cNvGrpSpPr/>
          <p:nvPr/>
        </p:nvGrpSpPr>
        <p:grpSpPr>
          <a:xfrm>
            <a:off x="4471773" y="1504343"/>
            <a:ext cx="7320470" cy="7832444"/>
            <a:chOff x="14175607" y="3852283"/>
            <a:chExt cx="4463122" cy="4775261"/>
          </a:xfrm>
        </p:grpSpPr>
        <p:sp>
          <p:nvSpPr>
            <p:cNvPr id="185" name="矩形: 圆角 184"/>
            <p:cNvSpPr/>
            <p:nvPr/>
          </p:nvSpPr>
          <p:spPr>
            <a:xfrm>
              <a:off x="14175607" y="3852283"/>
              <a:ext cx="4463122" cy="4463122"/>
            </a:xfrm>
            <a:prstGeom prst="roundRect">
              <a:avLst>
                <a:gd name="adj" fmla="val 4538"/>
              </a:avLst>
            </a:prstGeom>
            <a:gradFill>
              <a:gsLst>
                <a:gs pos="23000">
                  <a:schemeClr val="accent2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8100000" scaled="1"/>
            </a:gradFill>
            <a:ln w="22225">
              <a:gradFill flip="none" rotWithShape="1">
                <a:gsLst>
                  <a:gs pos="27000">
                    <a:schemeClr val="accent2">
                      <a:alpha val="0"/>
                    </a:schemeClr>
                  </a:gs>
                  <a:gs pos="100000">
                    <a:schemeClr val="accent1"/>
                  </a:gs>
                </a:gsLst>
                <a:lin ang="8100000" scaled="1"/>
                <a:tileRect/>
              </a:gradFill>
              <a:prstDash val="sysDash"/>
            </a:ln>
            <a:effectLst/>
            <a:scene3d>
              <a:camera prst="isometricTopUp">
                <a:rot lat="19015212" lon="17445209" rev="4529344"/>
              </a:camera>
              <a:lightRig rig="contrasting" dir="t">
                <a:rot lat="0" lon="0" rev="2400000"/>
              </a:lightRig>
            </a:scene3d>
            <a:sp3d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6" name="矩形: 圆角 185"/>
            <p:cNvSpPr/>
            <p:nvPr/>
          </p:nvSpPr>
          <p:spPr>
            <a:xfrm>
              <a:off x="14175607" y="4164422"/>
              <a:ext cx="4463122" cy="4463122"/>
            </a:xfrm>
            <a:prstGeom prst="roundRect">
              <a:avLst>
                <a:gd name="adj" fmla="val 4538"/>
              </a:avLst>
            </a:prstGeom>
            <a:noFill/>
            <a:ln w="47625">
              <a:gradFill flip="none" rotWithShape="1">
                <a:gsLst>
                  <a:gs pos="27000">
                    <a:schemeClr val="accent2">
                      <a:alpha val="0"/>
                    </a:schemeClr>
                  </a:gs>
                  <a:gs pos="100000">
                    <a:schemeClr val="accent1"/>
                  </a:gs>
                </a:gsLst>
                <a:lin ang="8100000" scaled="1"/>
                <a:tileRect/>
              </a:gradFill>
            </a:ln>
            <a:effectLst/>
            <a:scene3d>
              <a:camera prst="isometricTopUp">
                <a:rot lat="19015212" lon="17445209" rev="4529344"/>
              </a:camera>
              <a:lightRig rig="contrasting" dir="t">
                <a:rot lat="0" lon="0" rev="2400000"/>
              </a:lightRig>
            </a:scene3d>
            <a:sp3d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209" name="图片 2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688" y="-1123306"/>
            <a:ext cx="10574184" cy="7407196"/>
          </a:xfrm>
          <a:prstGeom prst="rect">
            <a:avLst/>
          </a:prstGeom>
        </p:spPr>
      </p:pic>
      <p:sp>
        <p:nvSpPr>
          <p:cNvPr id="3" name="top back behind"/>
          <p:cNvSpPr/>
          <p:nvPr/>
        </p:nvSpPr>
        <p:spPr bwMode="auto">
          <a:xfrm>
            <a:off x="3836560" y="1429847"/>
            <a:ext cx="7673273" cy="3645521"/>
          </a:xfrm>
          <a:custGeom>
            <a:avLst/>
            <a:gdLst>
              <a:gd name="connsiteX0" fmla="*/ 10000 w 10000"/>
              <a:gd name="connsiteY0" fmla="*/ 10000 h 10000"/>
              <a:gd name="connsiteX1" fmla="*/ 4927 w 10000"/>
              <a:gd name="connsiteY1" fmla="*/ 7241 h 10000"/>
              <a:gd name="connsiteX2" fmla="*/ 0 w 10000"/>
              <a:gd name="connsiteY2" fmla="*/ 10000 h 10000"/>
              <a:gd name="connsiteX3" fmla="*/ 0 w 10000"/>
              <a:gd name="connsiteY3" fmla="*/ 1468 h 10000"/>
              <a:gd name="connsiteX4" fmla="*/ 5000 w 10000"/>
              <a:gd name="connsiteY4" fmla="*/ 0 h 10000"/>
              <a:gd name="connsiteX5" fmla="*/ 10000 w 10000"/>
              <a:gd name="connsiteY5" fmla="*/ 1468 h 10000"/>
              <a:gd name="connsiteX6" fmla="*/ 10000 w 10000"/>
              <a:gd name="connsiteY6" fmla="*/ 10000 h 10000"/>
              <a:gd name="connsiteX0" fmla="*/ 10000 w 10000"/>
              <a:gd name="connsiteY0" fmla="*/ 10901 h 10901"/>
              <a:gd name="connsiteX1" fmla="*/ 4927 w 10000"/>
              <a:gd name="connsiteY1" fmla="*/ 8142 h 10901"/>
              <a:gd name="connsiteX2" fmla="*/ 0 w 10000"/>
              <a:gd name="connsiteY2" fmla="*/ 10901 h 10901"/>
              <a:gd name="connsiteX3" fmla="*/ 0 w 10000"/>
              <a:gd name="connsiteY3" fmla="*/ 2369 h 10901"/>
              <a:gd name="connsiteX4" fmla="*/ 4976 w 10000"/>
              <a:gd name="connsiteY4" fmla="*/ 0 h 10901"/>
              <a:gd name="connsiteX5" fmla="*/ 10000 w 10000"/>
              <a:gd name="connsiteY5" fmla="*/ 2369 h 10901"/>
              <a:gd name="connsiteX6" fmla="*/ 10000 w 10000"/>
              <a:gd name="connsiteY6" fmla="*/ 10901 h 1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901">
                <a:moveTo>
                  <a:pt x="10000" y="10901"/>
                </a:moveTo>
                <a:lnTo>
                  <a:pt x="4927" y="8142"/>
                </a:lnTo>
                <a:lnTo>
                  <a:pt x="0" y="10901"/>
                </a:lnTo>
                <a:lnTo>
                  <a:pt x="0" y="2369"/>
                </a:lnTo>
                <a:lnTo>
                  <a:pt x="4976" y="0"/>
                </a:lnTo>
                <a:lnTo>
                  <a:pt x="10000" y="2369"/>
                </a:lnTo>
                <a:lnTo>
                  <a:pt x="10000" y="10901"/>
                </a:lnTo>
                <a:close/>
              </a:path>
            </a:pathLst>
          </a:custGeom>
          <a:solidFill>
            <a:schemeClr val="accent2">
              <a:alpha val="33000"/>
            </a:schemeClr>
          </a:solidFill>
          <a:ln w="9525">
            <a:gradFill>
              <a:gsLst>
                <a:gs pos="0">
                  <a:schemeClr val="accent4">
                    <a:lumMod val="50000"/>
                  </a:schemeClr>
                </a:gs>
                <a:gs pos="28000">
                  <a:schemeClr val="tx1">
                    <a:lumMod val="95000"/>
                  </a:schemeClr>
                </a:gs>
                <a:gs pos="100000">
                  <a:srgbClr val="FBBB46">
                    <a:alpha val="0"/>
                  </a:srgbClr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Web" pitchFamily="34" charset="0"/>
            </a:endParaRPr>
          </a:p>
        </p:txBody>
      </p:sp>
      <p:cxnSp>
        <p:nvCxnSpPr>
          <p:cNvPr id="177" name="直接箭头连接符 176">
            <a:extLst>
              <a:ext uri="{FF2B5EF4-FFF2-40B4-BE49-F238E27FC236}">
                <a16:creationId xmlns:a16="http://schemas.microsoft.com/office/drawing/2014/main" id="{2291A941-FCAE-500B-043E-12C621D6B94B}"/>
              </a:ext>
            </a:extLst>
          </p:cNvPr>
          <p:cNvCxnSpPr>
            <a:cxnSpLocks/>
          </p:cNvCxnSpPr>
          <p:nvPr/>
        </p:nvCxnSpPr>
        <p:spPr>
          <a:xfrm flipV="1">
            <a:off x="3735413" y="4701793"/>
            <a:ext cx="1603043" cy="402161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1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itle 1">
            <a:extLst>
              <a:ext uri="{FF2B5EF4-FFF2-40B4-BE49-F238E27FC236}">
                <a16:creationId xmlns:a16="http://schemas.microsoft.com/office/drawing/2014/main" id="{55A5ABDD-730D-DEFE-A823-57105EEF6F7D}"/>
              </a:ext>
            </a:extLst>
          </p:cNvPr>
          <p:cNvSpPr txBox="1"/>
          <p:nvPr/>
        </p:nvSpPr>
        <p:spPr>
          <a:xfrm>
            <a:off x="4195634" y="4468502"/>
            <a:ext cx="2058988" cy="260071"/>
          </a:xfrm>
          <a:prstGeom prst="rect">
            <a:avLst/>
          </a:prstGeom>
          <a:noFill/>
          <a:effectLst/>
          <a:scene3d>
            <a:camera prst="isometricRightUp">
              <a:rot lat="1200000" lon="19200000" rev="0"/>
            </a:camera>
            <a:lightRig rig="threePt" dir="t"/>
          </a:scene3d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228600" indent="-228600" algn="ctr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1200" b="1">
                <a:solidFill>
                  <a:schemeClr val="tx1">
                    <a:lumMod val="85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Poppins" panose="02000000000000000000" pitchFamily="2" charset="0"/>
                <a:cs typeface="Poppins" panose="02000000000000000000" pitchFamily="2" charset="0"/>
              </a:defRPr>
            </a:lvl1pPr>
          </a:lstStyle>
          <a:p>
            <a:r>
              <a:rPr lang="en-US" dirty="0"/>
              <a:t>Privacy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6946" y="527895"/>
            <a:ext cx="106430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>
                <a:latin typeface="Bebas Neue" panose="020B0606020202050201" pitchFamily="34" charset="0"/>
              </a:rPr>
              <a:t>One Coin, </a:t>
            </a:r>
            <a:r>
              <a:rPr lang="en-US" altLang="zh-CN" sz="4800" i="1" u="sng" dirty="0">
                <a:latin typeface="Bebas Neue" panose="020B0606020202050201" pitchFamily="34" charset="0"/>
              </a:rPr>
              <a:t>Entire</a:t>
            </a:r>
            <a:r>
              <a:rPr lang="en-US" altLang="zh-CN" sz="4800" dirty="0">
                <a:latin typeface="Bebas Neue" panose="020B0606020202050201" pitchFamily="34" charset="0"/>
              </a:rPr>
              <a:t> Payments Spectrum</a:t>
            </a:r>
            <a:endParaRPr lang="zh-CN" altLang="en-US" sz="4800" i="1" u="sng" dirty="0">
              <a:latin typeface="Bebas Neue" panose="020B0606020202050201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0112" y="1254666"/>
            <a:ext cx="428625" cy="34350"/>
          </a:xfrm>
          <a:prstGeom prst="rect">
            <a:avLst/>
          </a:prstGeom>
          <a:solidFill>
            <a:srgbClr val="D013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0EDFE004-95A8-A746-B435-E02D39D1D629}"/>
              </a:ext>
            </a:extLst>
          </p:cNvPr>
          <p:cNvGrpSpPr/>
          <p:nvPr/>
        </p:nvGrpSpPr>
        <p:grpSpPr>
          <a:xfrm>
            <a:off x="6041420" y="1843934"/>
            <a:ext cx="3406373" cy="2664509"/>
            <a:chOff x="6793507" y="-1705006"/>
            <a:chExt cx="3406373" cy="2664509"/>
          </a:xfrm>
        </p:grpSpPr>
        <p:sp>
          <p:nvSpPr>
            <p:cNvPr id="104" name="平行四边形 103">
              <a:extLst>
                <a:ext uri="{FF2B5EF4-FFF2-40B4-BE49-F238E27FC236}">
                  <a16:creationId xmlns:a16="http://schemas.microsoft.com/office/drawing/2014/main" id="{3FE79E77-D6A2-7A4D-872A-709BB11D6A4C}"/>
                </a:ext>
              </a:extLst>
            </p:cNvPr>
            <p:cNvSpPr/>
            <p:nvPr/>
          </p:nvSpPr>
          <p:spPr>
            <a:xfrm rot="20726779">
              <a:off x="8286653" y="-1119625"/>
              <a:ext cx="1273348" cy="2079128"/>
            </a:xfrm>
            <a:prstGeom prst="parallelogram">
              <a:avLst>
                <a:gd name="adj" fmla="val 42359"/>
              </a:avLst>
            </a:prstGeom>
            <a:gradFill flip="none" rotWithShape="1">
              <a:gsLst>
                <a:gs pos="56000">
                  <a:schemeClr val="tx1">
                    <a:lumMod val="65000"/>
                    <a:alpha val="53000"/>
                  </a:schemeClr>
                </a:gs>
                <a:gs pos="1000">
                  <a:schemeClr val="tx1">
                    <a:alpha val="39000"/>
                  </a:schemeClr>
                </a:gs>
                <a:gs pos="100000">
                  <a:schemeClr val="tx1">
                    <a:alpha val="37000"/>
                  </a:scheme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05" name="平行四边形 104">
              <a:extLst>
                <a:ext uri="{FF2B5EF4-FFF2-40B4-BE49-F238E27FC236}">
                  <a16:creationId xmlns:a16="http://schemas.microsoft.com/office/drawing/2014/main" id="{2B368616-B61A-6F4E-9E52-FA49A57B0D1A}"/>
                </a:ext>
              </a:extLst>
            </p:cNvPr>
            <p:cNvSpPr/>
            <p:nvPr/>
          </p:nvSpPr>
          <p:spPr>
            <a:xfrm rot="860404">
              <a:off x="7833120" y="-1435711"/>
              <a:ext cx="1383460" cy="351237"/>
            </a:xfrm>
            <a:prstGeom prst="parallelogram">
              <a:avLst>
                <a:gd name="adj" fmla="val 180379"/>
              </a:avLst>
            </a:prstGeom>
            <a:gradFill flip="none" rotWithShape="1">
              <a:gsLst>
                <a:gs pos="56000">
                  <a:schemeClr val="tx1">
                    <a:lumMod val="65000"/>
                    <a:alpha val="53000"/>
                  </a:schemeClr>
                </a:gs>
                <a:gs pos="1000">
                  <a:schemeClr val="tx1">
                    <a:alpha val="39000"/>
                  </a:schemeClr>
                </a:gs>
                <a:gs pos="100000">
                  <a:schemeClr val="tx1">
                    <a:alpha val="37000"/>
                  </a:scheme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06" name="平行四边形 105">
              <a:extLst>
                <a:ext uri="{FF2B5EF4-FFF2-40B4-BE49-F238E27FC236}">
                  <a16:creationId xmlns:a16="http://schemas.microsoft.com/office/drawing/2014/main" id="{F02D941C-3B47-6E46-99E7-6276E4FC9B18}"/>
                </a:ext>
              </a:extLst>
            </p:cNvPr>
            <p:cNvSpPr/>
            <p:nvPr/>
          </p:nvSpPr>
          <p:spPr>
            <a:xfrm rot="860404">
              <a:off x="7837459" y="-1543894"/>
              <a:ext cx="1343450" cy="343574"/>
            </a:xfrm>
            <a:prstGeom prst="parallelogram">
              <a:avLst>
                <a:gd name="adj" fmla="val 180379"/>
              </a:avLst>
            </a:prstGeom>
            <a:gradFill flip="none" rotWithShape="1">
              <a:gsLst>
                <a:gs pos="0">
                  <a:schemeClr val="tx1">
                    <a:lumMod val="50000"/>
                  </a:schemeClr>
                </a:gs>
                <a:gs pos="50000">
                  <a:schemeClr val="tx1">
                    <a:alpha val="1000"/>
                  </a:schemeClr>
                </a:gs>
                <a:gs pos="99000">
                  <a:schemeClr val="tx1">
                    <a:lumMod val="50000"/>
                  </a:schemeClr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kern="0">
                <a:solidFill>
                  <a:srgbClr val="FFFFFF"/>
                </a:solidFill>
                <a:latin typeface="Myriad Web" pitchFamily="34" charset="0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70910C5F-976D-D841-ABA5-DBCE5091F761}"/>
                </a:ext>
              </a:extLst>
            </p:cNvPr>
            <p:cNvSpPr txBox="1"/>
            <p:nvPr/>
          </p:nvSpPr>
          <p:spPr>
            <a:xfrm>
              <a:off x="6793507" y="-1705006"/>
              <a:ext cx="3406373" cy="46166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100000" rev="0"/>
                </a:camera>
                <a:lightRig rig="threePt" dir="t"/>
              </a:scene3d>
              <a:sp3d extrusionH="38100">
                <a:bevelB w="38100" h="38100"/>
                <a:extrusionClr>
                  <a:schemeClr val="tx1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r>
                <a:rPr lang="en-US" altLang="zh-CN" sz="2400" b="1" dirty="0">
                  <a:effectLst>
                    <a:reflection blurRad="6350" stA="60000" endA="900" endPos="60000" dist="29997" dir="5400000" sy="-100000" algn="bl" rotWithShape="0"/>
                  </a:effectLst>
                  <a:latin typeface="Poppins" panose="02000000000000000000" pitchFamily="2" charset="0"/>
                  <a:ea typeface="+mn-ea"/>
                  <a:cs typeface="Poppins" panose="02000000000000000000" pitchFamily="2" charset="0"/>
                </a:rPr>
                <a:t>Cash</a:t>
              </a:r>
            </a:p>
          </p:txBody>
        </p:sp>
        <p:sp>
          <p:nvSpPr>
            <p:cNvPr id="108" name="平行四边形 107">
              <a:extLst>
                <a:ext uri="{FF2B5EF4-FFF2-40B4-BE49-F238E27FC236}">
                  <a16:creationId xmlns:a16="http://schemas.microsoft.com/office/drawing/2014/main" id="{DDD5E540-BBA9-D945-884A-5CC01D8FC29F}"/>
                </a:ext>
              </a:extLst>
            </p:cNvPr>
            <p:cNvSpPr/>
            <p:nvPr/>
          </p:nvSpPr>
          <p:spPr>
            <a:xfrm rot="873221" flipH="1">
              <a:off x="7582934" y="-1129988"/>
              <a:ext cx="1273348" cy="2079128"/>
            </a:xfrm>
            <a:prstGeom prst="parallelogram">
              <a:avLst>
                <a:gd name="adj" fmla="val 42359"/>
              </a:avLst>
            </a:prstGeom>
            <a:gradFill flip="none" rotWithShape="1">
              <a:gsLst>
                <a:gs pos="56000">
                  <a:schemeClr val="tx1">
                    <a:lumMod val="65000"/>
                    <a:alpha val="53000"/>
                  </a:schemeClr>
                </a:gs>
                <a:gs pos="1000">
                  <a:schemeClr val="tx1">
                    <a:alpha val="39000"/>
                  </a:schemeClr>
                </a:gs>
                <a:gs pos="100000">
                  <a:schemeClr val="tx1">
                    <a:alpha val="37000"/>
                  </a:scheme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E92BAAE3-D754-CB4F-B207-12B9EA26819B}"/>
              </a:ext>
            </a:extLst>
          </p:cNvPr>
          <p:cNvGrpSpPr/>
          <p:nvPr/>
        </p:nvGrpSpPr>
        <p:grpSpPr>
          <a:xfrm>
            <a:off x="5944968" y="2757581"/>
            <a:ext cx="3763687" cy="2902795"/>
            <a:chOff x="6503778" y="2282380"/>
            <a:chExt cx="3975515" cy="2902795"/>
          </a:xfrm>
        </p:grpSpPr>
        <p:sp>
          <p:nvSpPr>
            <p:cNvPr id="110" name="平行四边形 109">
              <a:extLst>
                <a:ext uri="{FF2B5EF4-FFF2-40B4-BE49-F238E27FC236}">
                  <a16:creationId xmlns:a16="http://schemas.microsoft.com/office/drawing/2014/main" id="{24251563-9469-0141-9D5E-7725D789A507}"/>
                </a:ext>
              </a:extLst>
            </p:cNvPr>
            <p:cNvSpPr/>
            <p:nvPr/>
          </p:nvSpPr>
          <p:spPr>
            <a:xfrm rot="20726779">
              <a:off x="9205945" y="3106047"/>
              <a:ext cx="1273348" cy="2079128"/>
            </a:xfrm>
            <a:prstGeom prst="parallelogram">
              <a:avLst>
                <a:gd name="adj" fmla="val 45793"/>
              </a:avLst>
            </a:prstGeom>
            <a:gradFill flip="none" rotWithShape="1">
              <a:gsLst>
                <a:gs pos="56000">
                  <a:srgbClr val="92D050">
                    <a:alpha val="46000"/>
                  </a:srgbClr>
                </a:gs>
                <a:gs pos="0">
                  <a:srgbClr val="CCFF33">
                    <a:alpha val="77000"/>
                  </a:srgbClr>
                </a:gs>
                <a:gs pos="100000">
                  <a:srgbClr val="CCFF33">
                    <a:alpha val="2600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11" name="平行四边形 110">
              <a:extLst>
                <a:ext uri="{FF2B5EF4-FFF2-40B4-BE49-F238E27FC236}">
                  <a16:creationId xmlns:a16="http://schemas.microsoft.com/office/drawing/2014/main" id="{AF591E43-B46F-8242-8383-A566CBC4B47F}"/>
                </a:ext>
              </a:extLst>
            </p:cNvPr>
            <p:cNvSpPr/>
            <p:nvPr/>
          </p:nvSpPr>
          <p:spPr>
            <a:xfrm rot="873221" flipH="1">
              <a:off x="6503778" y="2849420"/>
              <a:ext cx="3318923" cy="2091276"/>
            </a:xfrm>
            <a:prstGeom prst="parallelogram">
              <a:avLst>
                <a:gd name="adj" fmla="val 24688"/>
              </a:avLst>
            </a:prstGeom>
            <a:gradFill flip="none" rotWithShape="1">
              <a:gsLst>
                <a:gs pos="56000">
                  <a:srgbClr val="92D050">
                    <a:alpha val="46000"/>
                  </a:srgbClr>
                </a:gs>
                <a:gs pos="0">
                  <a:srgbClr val="CCFF33">
                    <a:alpha val="77000"/>
                  </a:srgbClr>
                </a:gs>
                <a:gs pos="100000">
                  <a:srgbClr val="CCFF33">
                    <a:alpha val="2600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12" name="平行四边形 111">
              <a:extLst>
                <a:ext uri="{FF2B5EF4-FFF2-40B4-BE49-F238E27FC236}">
                  <a16:creationId xmlns:a16="http://schemas.microsoft.com/office/drawing/2014/main" id="{3F432E6D-70A7-7042-A04B-AB64E8D912F4}"/>
                </a:ext>
              </a:extLst>
            </p:cNvPr>
            <p:cNvSpPr/>
            <p:nvPr/>
          </p:nvSpPr>
          <p:spPr>
            <a:xfrm rot="860404">
              <a:off x="6824381" y="2586583"/>
              <a:ext cx="3378661" cy="310734"/>
            </a:xfrm>
            <a:prstGeom prst="parallelogram">
              <a:avLst>
                <a:gd name="adj" fmla="val 180379"/>
              </a:avLst>
            </a:prstGeom>
            <a:gradFill flip="none" rotWithShape="1">
              <a:gsLst>
                <a:gs pos="56000">
                  <a:srgbClr val="92D050">
                    <a:alpha val="46000"/>
                  </a:srgbClr>
                </a:gs>
                <a:gs pos="0">
                  <a:srgbClr val="CCFF33">
                    <a:alpha val="77000"/>
                  </a:srgbClr>
                </a:gs>
                <a:gs pos="100000">
                  <a:srgbClr val="CCFF33">
                    <a:alpha val="2600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sp>
          <p:nvSpPr>
            <p:cNvPr id="113" name="平行四边形 112">
              <a:extLst>
                <a:ext uri="{FF2B5EF4-FFF2-40B4-BE49-F238E27FC236}">
                  <a16:creationId xmlns:a16="http://schemas.microsoft.com/office/drawing/2014/main" id="{F670AB12-133C-7A4C-8330-3C5CAB298D41}"/>
                </a:ext>
              </a:extLst>
            </p:cNvPr>
            <p:cNvSpPr/>
            <p:nvPr/>
          </p:nvSpPr>
          <p:spPr>
            <a:xfrm rot="860404">
              <a:off x="6910539" y="2484311"/>
              <a:ext cx="3257358" cy="343574"/>
            </a:xfrm>
            <a:prstGeom prst="parallelogram">
              <a:avLst>
                <a:gd name="adj" fmla="val 180379"/>
              </a:avLst>
            </a:prstGeom>
            <a:gradFill flip="none" rotWithShape="1">
              <a:gsLst>
                <a:gs pos="0">
                  <a:srgbClr val="00B050">
                    <a:alpha val="28000"/>
                  </a:srgbClr>
                </a:gs>
                <a:gs pos="50000">
                  <a:srgbClr val="92D050">
                    <a:alpha val="25000"/>
                  </a:srgbClr>
                </a:gs>
                <a:gs pos="99000">
                  <a:srgbClr val="00B050">
                    <a:alpha val="46000"/>
                  </a:srgbClr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000" kern="0">
                <a:solidFill>
                  <a:srgbClr val="FFFFFF"/>
                </a:solidFill>
                <a:latin typeface="Myriad Web" pitchFamily="34" charset="0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4FCEB3AE-9F55-D547-BC07-D079F9087434}"/>
                </a:ext>
              </a:extLst>
            </p:cNvPr>
            <p:cNvSpPr txBox="1"/>
            <p:nvPr/>
          </p:nvSpPr>
          <p:spPr>
            <a:xfrm>
              <a:off x="6572162" y="2282380"/>
              <a:ext cx="3767515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100000" rev="0"/>
                </a:camera>
                <a:lightRig rig="threePt" dir="t"/>
              </a:scene3d>
              <a:sp3d extrusionH="38100">
                <a:bevelB w="38100" h="38100"/>
                <a:extrusionClr>
                  <a:schemeClr val="tx1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r>
                <a:rPr lang="en-US" altLang="zh-CN" sz="2800" b="1" dirty="0">
                  <a:effectLst>
                    <a:reflection blurRad="6350" stA="60000" endA="900" endPos="60000" dist="29997" dir="5400000" sy="-100000" algn="bl" rotWithShape="0"/>
                  </a:effectLst>
                  <a:latin typeface="Poppins" panose="02000000000000000000" pitchFamily="2" charset="0"/>
                  <a:ea typeface="+mn-ea"/>
                  <a:cs typeface="Poppins" panose="02000000000000000000" pitchFamily="2" charset="0"/>
                </a:rPr>
                <a:t>Banking</a:t>
              </a:r>
            </a:p>
          </p:txBody>
        </p:sp>
      </p:grpSp>
      <p:cxnSp>
        <p:nvCxnSpPr>
          <p:cNvPr id="165" name="直接箭头连接符 164">
            <a:extLst>
              <a:ext uri="{FF2B5EF4-FFF2-40B4-BE49-F238E27FC236}">
                <a16:creationId xmlns:a16="http://schemas.microsoft.com/office/drawing/2014/main" id="{57461D7C-06C5-ADB0-9B45-E9B9239242FD}"/>
              </a:ext>
            </a:extLst>
          </p:cNvPr>
          <p:cNvCxnSpPr>
            <a:cxnSpLocks/>
          </p:cNvCxnSpPr>
          <p:nvPr/>
        </p:nvCxnSpPr>
        <p:spPr>
          <a:xfrm>
            <a:off x="3735413" y="5103954"/>
            <a:ext cx="1580766" cy="424386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1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B2241EF5-6AC7-84AD-D733-E90BFEBFC5BF}"/>
              </a:ext>
            </a:extLst>
          </p:cNvPr>
          <p:cNvCxnSpPr>
            <a:cxnSpLocks/>
          </p:cNvCxnSpPr>
          <p:nvPr/>
        </p:nvCxnSpPr>
        <p:spPr>
          <a:xfrm flipV="1">
            <a:off x="3735413" y="3933251"/>
            <a:ext cx="0" cy="1170703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31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itle 1">
            <a:extLst>
              <a:ext uri="{FF2B5EF4-FFF2-40B4-BE49-F238E27FC236}">
                <a16:creationId xmlns:a16="http://schemas.microsoft.com/office/drawing/2014/main" id="{6EA1C188-F565-F252-5934-67F54909D582}"/>
              </a:ext>
            </a:extLst>
          </p:cNvPr>
          <p:cNvSpPr txBox="1"/>
          <p:nvPr/>
        </p:nvSpPr>
        <p:spPr>
          <a:xfrm>
            <a:off x="2928566" y="3673180"/>
            <a:ext cx="1170434" cy="260071"/>
          </a:xfrm>
          <a:prstGeom prst="rect">
            <a:avLst/>
          </a:prstGeom>
          <a:noFill/>
          <a:effectLst/>
          <a:scene3d>
            <a:camera prst="isometricRightUp">
              <a:rot lat="600000" lon="19200000" rev="0"/>
            </a:camera>
            <a:lightRig rig="threePt" dir="t"/>
          </a:scene3d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 algn="ctr">
              <a:buFont typeface="Arial" panose="020B0604020202020204" pitchFamily="34" charset="0"/>
              <a:buNone/>
            </a:pPr>
            <a:r>
              <a:rPr lang="en-US" sz="1200" b="1">
                <a:solidFill>
                  <a:schemeClr val="tx1">
                    <a:lumMod val="85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Poppins" panose="02000000000000000000" pitchFamily="2" charset="0"/>
                <a:ea typeface="+mn-ea"/>
                <a:cs typeface="Poppins" panose="02000000000000000000" pitchFamily="2" charset="0"/>
              </a:rPr>
              <a:t>Extensibility</a:t>
            </a:r>
            <a:endParaRPr lang="en-US" sz="1200" b="1" dirty="0">
              <a:solidFill>
                <a:schemeClr val="tx1">
                  <a:lumMod val="85000"/>
                </a:schemeClr>
              </a:solidFill>
              <a:effectLst>
                <a:reflection blurRad="6350" stA="50000" endA="300" endPos="50000" dist="60007" dir="5400000" sy="-100000" algn="bl" rotWithShape="0"/>
              </a:effectLst>
              <a:latin typeface="Poppins" panose="02000000000000000000" pitchFamily="2" charset="0"/>
              <a:ea typeface="+mn-ea"/>
              <a:cs typeface="Poppins" panose="02000000000000000000" pitchFamily="2" charset="0"/>
            </a:endParaRPr>
          </a:p>
        </p:txBody>
      </p:sp>
      <p:sp>
        <p:nvSpPr>
          <p:cNvPr id="170" name="Title 1">
            <a:extLst>
              <a:ext uri="{FF2B5EF4-FFF2-40B4-BE49-F238E27FC236}">
                <a16:creationId xmlns:a16="http://schemas.microsoft.com/office/drawing/2014/main" id="{C0953C8A-DEC1-FF20-34B4-C3F8E2DD565D}"/>
              </a:ext>
            </a:extLst>
          </p:cNvPr>
          <p:cNvSpPr txBox="1"/>
          <p:nvPr/>
        </p:nvSpPr>
        <p:spPr>
          <a:xfrm>
            <a:off x="3981037" y="5457930"/>
            <a:ext cx="2058988" cy="260071"/>
          </a:xfrm>
          <a:prstGeom prst="rect">
            <a:avLst/>
          </a:prstGeom>
          <a:noFill/>
          <a:effectLst/>
          <a:scene3d>
            <a:camera prst="isometricLeftDown">
              <a:rot lat="1200000" lon="2400000" rev="0"/>
            </a:camera>
            <a:lightRig rig="threePt" dir="t"/>
          </a:scene3d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 algn="ctr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tx1">
                    <a:lumMod val="85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Poppins" panose="02000000000000000000" pitchFamily="2" charset="0"/>
                <a:ea typeface="+mn-ea"/>
                <a:cs typeface="Poppins" panose="02000000000000000000" pitchFamily="2" charset="0"/>
              </a:rPr>
              <a:t>Centralization</a:t>
            </a:r>
          </a:p>
        </p:txBody>
      </p: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CE59289E-9840-A70B-9D93-DD7D3E999DC8}"/>
              </a:ext>
            </a:extLst>
          </p:cNvPr>
          <p:cNvGrpSpPr/>
          <p:nvPr/>
        </p:nvGrpSpPr>
        <p:grpSpPr>
          <a:xfrm>
            <a:off x="4007245" y="4820695"/>
            <a:ext cx="304941" cy="369332"/>
            <a:chOff x="4056261" y="2847099"/>
            <a:chExt cx="1200025" cy="1453422"/>
          </a:xfrm>
        </p:grpSpPr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F44F14F3-CCBF-70A0-8008-18ACEDE31611}"/>
                </a:ext>
              </a:extLst>
            </p:cNvPr>
            <p:cNvGrpSpPr/>
            <p:nvPr/>
          </p:nvGrpSpPr>
          <p:grpSpPr>
            <a:xfrm>
              <a:off x="4056261" y="3145144"/>
              <a:ext cx="1154768" cy="843420"/>
              <a:chOff x="6374370" y="3519084"/>
              <a:chExt cx="2181978" cy="1593672"/>
            </a:xfrm>
          </p:grpSpPr>
          <p:sp>
            <p:nvSpPr>
              <p:cNvPr id="190" name="interior_Top_Lid">
                <a:extLst>
                  <a:ext uri="{FF2B5EF4-FFF2-40B4-BE49-F238E27FC236}">
                    <a16:creationId xmlns:a16="http://schemas.microsoft.com/office/drawing/2014/main" id="{93600498-D663-6719-69C8-6B049D01747F}"/>
                  </a:ext>
                </a:extLst>
              </p:cNvPr>
              <p:cNvSpPr/>
              <p:nvPr/>
            </p:nvSpPr>
            <p:spPr bwMode="auto">
              <a:xfrm>
                <a:off x="6539994" y="3519084"/>
                <a:ext cx="1840324" cy="471627"/>
              </a:xfrm>
              <a:custGeom>
                <a:avLst/>
                <a:gdLst/>
                <a:ahLst/>
                <a:cxnLst>
                  <a:cxn ang="0">
                    <a:pos x="2630" y="338"/>
                  </a:cxn>
                  <a:cxn ang="0">
                    <a:pos x="1315" y="0"/>
                  </a:cxn>
                  <a:cxn ang="0">
                    <a:pos x="0" y="338"/>
                  </a:cxn>
                  <a:cxn ang="0">
                    <a:pos x="1315" y="674"/>
                  </a:cxn>
                  <a:cxn ang="0">
                    <a:pos x="2630" y="338"/>
                  </a:cxn>
                </a:cxnLst>
                <a:rect l="0" t="0" r="r" b="b"/>
                <a:pathLst>
                  <a:path w="2630" h="674">
                    <a:moveTo>
                      <a:pt x="2630" y="338"/>
                    </a:moveTo>
                    <a:lnTo>
                      <a:pt x="1315" y="0"/>
                    </a:lnTo>
                    <a:lnTo>
                      <a:pt x="0" y="338"/>
                    </a:lnTo>
                    <a:lnTo>
                      <a:pt x="1315" y="674"/>
                    </a:lnTo>
                    <a:lnTo>
                      <a:pt x="2630" y="338"/>
                    </a:lnTo>
                    <a:close/>
                  </a:path>
                </a:pathLst>
              </a:custGeom>
              <a:gradFill flip="none" rotWithShape="1">
                <a:gsLst>
                  <a:gs pos="56000">
                    <a:schemeClr val="accent2">
                      <a:lumMod val="40000"/>
                      <a:lumOff val="60000"/>
                      <a:alpha val="8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rgbClr val="FBBB46">
                      <a:alpha val="51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平行四边形 190">
                <a:extLst>
                  <a:ext uri="{FF2B5EF4-FFF2-40B4-BE49-F238E27FC236}">
                    <a16:creationId xmlns:a16="http://schemas.microsoft.com/office/drawing/2014/main" id="{CD81BE81-953C-9C50-EB3F-46D522A218A4}"/>
                  </a:ext>
                </a:extLst>
              </p:cNvPr>
              <p:cNvSpPr/>
              <p:nvPr/>
            </p:nvSpPr>
            <p:spPr>
              <a:xfrm rot="20726779">
                <a:off x="7286917" y="3904284"/>
                <a:ext cx="1269431" cy="1208472"/>
              </a:xfrm>
              <a:prstGeom prst="parallelogram">
                <a:avLst>
                  <a:gd name="adj" fmla="val 26586"/>
                </a:avLst>
              </a:prstGeom>
              <a:gradFill flip="none" rotWithShape="1">
                <a:gsLst>
                  <a:gs pos="56000">
                    <a:schemeClr val="accent2">
                      <a:lumMod val="40000"/>
                      <a:lumOff val="60000"/>
                      <a:alpha val="8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rgbClr val="FBBB46">
                      <a:alpha val="51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平行四边形 191">
                <a:extLst>
                  <a:ext uri="{FF2B5EF4-FFF2-40B4-BE49-F238E27FC236}">
                    <a16:creationId xmlns:a16="http://schemas.microsoft.com/office/drawing/2014/main" id="{B4024276-4B13-246E-C1D8-FC049AEF3945}"/>
                  </a:ext>
                </a:extLst>
              </p:cNvPr>
              <p:cNvSpPr/>
              <p:nvPr/>
            </p:nvSpPr>
            <p:spPr>
              <a:xfrm rot="873221" flipH="1">
                <a:off x="6374370" y="3894716"/>
                <a:ext cx="1269431" cy="1208473"/>
              </a:xfrm>
              <a:prstGeom prst="parallelogram">
                <a:avLst>
                  <a:gd name="adj" fmla="val 26586"/>
                </a:avLst>
              </a:prstGeom>
              <a:gradFill flip="none" rotWithShape="1">
                <a:gsLst>
                  <a:gs pos="56000">
                    <a:schemeClr val="accent2">
                      <a:lumMod val="40000"/>
                      <a:lumOff val="60000"/>
                      <a:alpha val="8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rgbClr val="FBBB46">
                      <a:alpha val="51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2" name="UX_Top_Lid">
              <a:extLst>
                <a:ext uri="{FF2B5EF4-FFF2-40B4-BE49-F238E27FC236}">
                  <a16:creationId xmlns:a16="http://schemas.microsoft.com/office/drawing/2014/main" id="{B4E91E95-2DEF-ACD2-94D6-5A423034BFAC}"/>
                </a:ext>
              </a:extLst>
            </p:cNvPr>
            <p:cNvSpPr/>
            <p:nvPr/>
          </p:nvSpPr>
          <p:spPr bwMode="auto">
            <a:xfrm>
              <a:off x="4177252" y="3075416"/>
              <a:ext cx="920936" cy="238142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BBB46"/>
                </a:gs>
                <a:gs pos="50000">
                  <a:schemeClr val="accent2">
                    <a:lumMod val="40000"/>
                    <a:lumOff val="60000"/>
                  </a:schemeClr>
                </a:gs>
                <a:gs pos="99000">
                  <a:srgbClr val="FBBB46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18428DED-1555-7B6E-6370-8D65382C4BFF}"/>
                </a:ext>
              </a:extLst>
            </p:cNvPr>
            <p:cNvSpPr txBox="1"/>
            <p:nvPr/>
          </p:nvSpPr>
          <p:spPr>
            <a:xfrm>
              <a:off x="4266133" y="2847099"/>
              <a:ext cx="990153" cy="145342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400000" rev="0"/>
                </a:camera>
                <a:lightRig rig="threePt" dir="t"/>
              </a:scene3d>
              <a:sp3d extrusionH="38100">
                <a:bevelB w="38100" h="38100"/>
                <a:extrusionClr>
                  <a:schemeClr val="accent4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endParaRPr lang="en-US" altLang="zh-CN" dirty="0"/>
            </a:p>
          </p:txBody>
        </p:sp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7DC0DEE1-F12F-6283-21FF-A37AC0EC7402}"/>
                </a:ext>
              </a:extLst>
            </p:cNvPr>
            <p:cNvGrpSpPr/>
            <p:nvPr/>
          </p:nvGrpSpPr>
          <p:grpSpPr>
            <a:xfrm>
              <a:off x="4139372" y="3425552"/>
              <a:ext cx="505590" cy="505590"/>
              <a:chOff x="7600140" y="1928972"/>
              <a:chExt cx="403678" cy="403678"/>
            </a:xfrm>
            <a:scene3d>
              <a:camera prst="isometricLeftDown">
                <a:rot lat="600000" lon="2700000" rev="0"/>
              </a:camera>
              <a:lightRig rig="threePt" dir="t"/>
            </a:scene3d>
          </p:grpSpPr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24C9D67F-2653-C322-0C02-7230F5DD34A7}"/>
                  </a:ext>
                </a:extLst>
              </p:cNvPr>
              <p:cNvSpPr/>
              <p:nvPr/>
            </p:nvSpPr>
            <p:spPr>
              <a:xfrm>
                <a:off x="7600140" y="1928972"/>
                <a:ext cx="403678" cy="403678"/>
              </a:xfrm>
              <a:prstGeom prst="ellipse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177800">
                  <a:bevelT w="0"/>
                  <a:bevelB w="6350"/>
                </a:sp3d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9" name="图形 188">
                <a:extLst>
                  <a:ext uri="{FF2B5EF4-FFF2-40B4-BE49-F238E27FC236}">
                    <a16:creationId xmlns:a16="http://schemas.microsoft.com/office/drawing/2014/main" id="{E5469628-EEE2-4F79-3F82-7941308C09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18504" y="2025877"/>
                <a:ext cx="166951" cy="209868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2119E115-8416-997A-CA6F-52F8F1246281}"/>
              </a:ext>
            </a:extLst>
          </p:cNvPr>
          <p:cNvGrpSpPr/>
          <p:nvPr/>
        </p:nvGrpSpPr>
        <p:grpSpPr>
          <a:xfrm>
            <a:off x="4167120" y="4893083"/>
            <a:ext cx="354433" cy="258871"/>
            <a:chOff x="6374370" y="3519086"/>
            <a:chExt cx="2181976" cy="1593672"/>
          </a:xfrm>
        </p:grpSpPr>
        <p:sp>
          <p:nvSpPr>
            <p:cNvPr id="194" name="interior_Top_Lid">
              <a:extLst>
                <a:ext uri="{FF2B5EF4-FFF2-40B4-BE49-F238E27FC236}">
                  <a16:creationId xmlns:a16="http://schemas.microsoft.com/office/drawing/2014/main" id="{1145BB14-5572-8FF8-31EA-9E53A47614B2}"/>
                </a:ext>
              </a:extLst>
            </p:cNvPr>
            <p:cNvSpPr/>
            <p:nvPr/>
          </p:nvSpPr>
          <p:spPr bwMode="auto">
            <a:xfrm>
              <a:off x="6539993" y="3519086"/>
              <a:ext cx="1840323" cy="471627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4"/>
                </a:cxn>
                <a:cxn ang="0">
                  <a:pos x="2630" y="338"/>
                </a:cxn>
              </a:cxnLst>
              <a:rect l="0" t="0" r="r" b="b"/>
              <a:pathLst>
                <a:path w="2630" h="674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4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195" name="平行四边形 194">
              <a:extLst>
                <a:ext uri="{FF2B5EF4-FFF2-40B4-BE49-F238E27FC236}">
                  <a16:creationId xmlns:a16="http://schemas.microsoft.com/office/drawing/2014/main" id="{D24E4124-1440-E867-B1F7-6B0CF0D4B53A}"/>
                </a:ext>
              </a:extLst>
            </p:cNvPr>
            <p:cNvSpPr/>
            <p:nvPr/>
          </p:nvSpPr>
          <p:spPr>
            <a:xfrm rot="20726779">
              <a:off x="7286915" y="3904285"/>
              <a:ext cx="1269431" cy="1208473"/>
            </a:xfrm>
            <a:prstGeom prst="parallelogram">
              <a:avLst>
                <a:gd name="adj" fmla="val 26586"/>
              </a:avLst>
            </a:prstGeom>
            <a:gradFill>
              <a:gsLst>
                <a:gs pos="0">
                  <a:srgbClr val="FBBB46">
                    <a:alpha val="68000"/>
                  </a:srgbClr>
                </a:gs>
                <a:gs pos="57000">
                  <a:schemeClr val="accent6">
                    <a:lumMod val="60000"/>
                    <a:lumOff val="40000"/>
                    <a:alpha val="55000"/>
                  </a:schemeClr>
                </a:gs>
                <a:gs pos="100000">
                  <a:srgbClr val="FBBB46">
                    <a:alpha val="51000"/>
                  </a:srgbClr>
                </a:gs>
              </a:gsLst>
              <a:lin ang="21594000" scaled="0"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平行四边形 206">
              <a:extLst>
                <a:ext uri="{FF2B5EF4-FFF2-40B4-BE49-F238E27FC236}">
                  <a16:creationId xmlns:a16="http://schemas.microsoft.com/office/drawing/2014/main" id="{4AA97541-2F97-97B9-31F8-2130FFAA0DE2}"/>
                </a:ext>
              </a:extLst>
            </p:cNvPr>
            <p:cNvSpPr/>
            <p:nvPr/>
          </p:nvSpPr>
          <p:spPr>
            <a:xfrm rot="873221" flipH="1">
              <a:off x="6374370" y="3894716"/>
              <a:ext cx="1269431" cy="1208473"/>
            </a:xfrm>
            <a:prstGeom prst="parallelogram">
              <a:avLst>
                <a:gd name="adj" fmla="val 26586"/>
              </a:avLst>
            </a:prstGeom>
            <a:gradFill>
              <a:gsLst>
                <a:gs pos="0">
                  <a:srgbClr val="FBBB46">
                    <a:alpha val="68000"/>
                  </a:srgbClr>
                </a:gs>
                <a:gs pos="57000">
                  <a:schemeClr val="accent6">
                    <a:lumMod val="60000"/>
                    <a:lumOff val="40000"/>
                    <a:alpha val="55000"/>
                  </a:schemeClr>
                </a:gs>
                <a:gs pos="100000">
                  <a:srgbClr val="FBBB46">
                    <a:alpha val="51000"/>
                  </a:srgbClr>
                </a:gs>
              </a:gsLst>
              <a:lin ang="21594000" scaled="0"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8" name="UX_Top_Lid">
            <a:extLst>
              <a:ext uri="{FF2B5EF4-FFF2-40B4-BE49-F238E27FC236}">
                <a16:creationId xmlns:a16="http://schemas.microsoft.com/office/drawing/2014/main" id="{9ADFA041-A7BC-E8E2-06F3-1107DF46EFB0}"/>
              </a:ext>
            </a:extLst>
          </p:cNvPr>
          <p:cNvSpPr/>
          <p:nvPr/>
        </p:nvSpPr>
        <p:spPr bwMode="auto">
          <a:xfrm>
            <a:off x="4212123" y="4879690"/>
            <a:ext cx="265674" cy="67984"/>
          </a:xfrm>
          <a:custGeom>
            <a:avLst/>
            <a:gdLst/>
            <a:ahLst/>
            <a:cxnLst>
              <a:cxn ang="0">
                <a:pos x="2630" y="338"/>
              </a:cxn>
              <a:cxn ang="0">
                <a:pos x="1315" y="0"/>
              </a:cxn>
              <a:cxn ang="0">
                <a:pos x="0" y="338"/>
              </a:cxn>
              <a:cxn ang="0">
                <a:pos x="1315" y="673"/>
              </a:cxn>
              <a:cxn ang="0">
                <a:pos x="2630" y="338"/>
              </a:cxn>
            </a:cxnLst>
            <a:rect l="0" t="0" r="r" b="b"/>
            <a:pathLst>
              <a:path w="2630" h="673">
                <a:moveTo>
                  <a:pt x="2630" y="338"/>
                </a:moveTo>
                <a:lnTo>
                  <a:pt x="1315" y="0"/>
                </a:lnTo>
                <a:lnTo>
                  <a:pt x="0" y="338"/>
                </a:lnTo>
                <a:lnTo>
                  <a:pt x="1315" y="673"/>
                </a:lnTo>
                <a:lnTo>
                  <a:pt x="2630" y="338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50000">
                <a:schemeClr val="accent2"/>
              </a:gs>
              <a:gs pos="99000">
                <a:schemeClr val="accent4"/>
              </a:gs>
            </a:gsLst>
            <a:lin ang="5400000" scaled="1"/>
            <a:tileRect/>
          </a:gradFill>
          <a:ln w="9525">
            <a:gradFill>
              <a:gsLst>
                <a:gs pos="0">
                  <a:srgbClr val="FFFFFF">
                    <a:lumMod val="50000"/>
                  </a:srgbClr>
                </a:gs>
                <a:gs pos="50000">
                  <a:srgbClr val="FFFFFF">
                    <a:lumMod val="95000"/>
                  </a:srgbClr>
                </a:gs>
                <a:gs pos="100000">
                  <a:srgbClr val="FFFFFF"/>
                </a:gs>
              </a:gsLst>
              <a:lin ang="5400000" scaled="0"/>
            </a:gradFill>
            <a:round/>
          </a:ln>
          <a:effectLst>
            <a:outerShdw blurRad="254000" dist="368300" dir="5400000" sx="87000" sy="87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878D7251-D059-4213-38D4-C42FBCDB9F38}"/>
              </a:ext>
            </a:extLst>
          </p:cNvPr>
          <p:cNvSpPr txBox="1"/>
          <p:nvPr/>
        </p:nvSpPr>
        <p:spPr>
          <a:xfrm>
            <a:off x="4252675" y="4838858"/>
            <a:ext cx="185348" cy="3693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LeftDown">
                <a:rot lat="1200000" lon="2400000" rev="0"/>
              </a:camera>
              <a:lightRig rig="threePt" dir="t"/>
            </a:scene3d>
            <a:sp3d extrusionH="38100">
              <a:bevelB w="38100" h="38100"/>
              <a:extrusionClr>
                <a:schemeClr val="accent4"/>
              </a:extrusionClr>
              <a:contourClr>
                <a:schemeClr val="tx1">
                  <a:lumMod val="95000"/>
                </a:schemeClr>
              </a:contourClr>
            </a:sp3d>
          </a:bodyPr>
          <a:lstStyle/>
          <a:p>
            <a:pPr algn="ctr"/>
            <a:endParaRPr lang="zh-CN" altLang="en-US" dirty="0"/>
          </a:p>
        </p:txBody>
      </p: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E730FBD1-DC69-66A7-8765-0279C85C1C1E}"/>
              </a:ext>
            </a:extLst>
          </p:cNvPr>
          <p:cNvGrpSpPr/>
          <p:nvPr/>
        </p:nvGrpSpPr>
        <p:grpSpPr>
          <a:xfrm>
            <a:off x="4185479" y="4970211"/>
            <a:ext cx="165114" cy="165114"/>
            <a:chOff x="7600148" y="1928972"/>
            <a:chExt cx="403678" cy="403678"/>
          </a:xfrm>
          <a:scene3d>
            <a:camera prst="isometricLeftDown">
              <a:rot lat="600000" lon="2700000" rev="0"/>
            </a:camera>
            <a:lightRig rig="threePt" dir="t"/>
          </a:scene3d>
        </p:grpSpPr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0A762D4E-B16F-E40D-0E6F-17F4532C2C62}"/>
                </a:ext>
              </a:extLst>
            </p:cNvPr>
            <p:cNvSpPr/>
            <p:nvPr/>
          </p:nvSpPr>
          <p:spPr>
            <a:xfrm>
              <a:off x="7600148" y="1928972"/>
              <a:ext cx="403678" cy="40367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177800">
                <a:bevelT w="0"/>
                <a:bevelB w="6350"/>
              </a:sp3d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13" name="图形 212">
              <a:extLst>
                <a:ext uri="{FF2B5EF4-FFF2-40B4-BE49-F238E27FC236}">
                  <a16:creationId xmlns:a16="http://schemas.microsoft.com/office/drawing/2014/main" id="{4337181B-ADE1-1D70-CAA3-4F7A47324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718503" y="2047334"/>
              <a:ext cx="166951" cy="166951"/>
            </a:xfrm>
            <a:prstGeom prst="rect">
              <a:avLst/>
            </a:prstGeom>
          </p:spPr>
        </p:pic>
      </p:grp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AC85357C-3459-D388-A31A-77ABF2B5B928}"/>
              </a:ext>
            </a:extLst>
          </p:cNvPr>
          <p:cNvGrpSpPr/>
          <p:nvPr/>
        </p:nvGrpSpPr>
        <p:grpSpPr>
          <a:xfrm>
            <a:off x="4344981" y="4447286"/>
            <a:ext cx="395303" cy="369332"/>
            <a:chOff x="4595223" y="2157825"/>
            <a:chExt cx="1555626" cy="1453423"/>
          </a:xfrm>
        </p:grpSpPr>
        <p:sp>
          <p:nvSpPr>
            <p:cNvPr id="215" name="平行四边形 214">
              <a:extLst>
                <a:ext uri="{FF2B5EF4-FFF2-40B4-BE49-F238E27FC236}">
                  <a16:creationId xmlns:a16="http://schemas.microsoft.com/office/drawing/2014/main" id="{37954942-51EB-66BD-C289-5E15283BF33D}"/>
                </a:ext>
              </a:extLst>
            </p:cNvPr>
            <p:cNvSpPr/>
            <p:nvPr/>
          </p:nvSpPr>
          <p:spPr>
            <a:xfrm rot="20726779">
              <a:off x="5479028" y="2596684"/>
              <a:ext cx="671821" cy="639560"/>
            </a:xfrm>
            <a:prstGeom prst="parallelogram">
              <a:avLst>
                <a:gd name="adj" fmla="val 25588"/>
              </a:avLst>
            </a:prstGeom>
            <a:gradFill flip="none" rotWithShape="1">
              <a:gsLst>
                <a:gs pos="56000">
                  <a:srgbClr val="AB7FD6">
                    <a:alpha val="87000"/>
                    <a:lumMod val="86000"/>
                  </a:srgbClr>
                </a:gs>
                <a:gs pos="0">
                  <a:srgbClr val="FFD8FF">
                    <a:alpha val="22000"/>
                  </a:srgbClr>
                </a:gs>
                <a:gs pos="100000">
                  <a:srgbClr val="FFD8FF">
                    <a:alpha val="4800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6" name="平行四边形 215">
              <a:extLst>
                <a:ext uri="{FF2B5EF4-FFF2-40B4-BE49-F238E27FC236}">
                  <a16:creationId xmlns:a16="http://schemas.microsoft.com/office/drawing/2014/main" id="{F74099C0-0E70-EE3D-7B91-F464FE561C40}"/>
                </a:ext>
              </a:extLst>
            </p:cNvPr>
            <p:cNvSpPr/>
            <p:nvPr/>
          </p:nvSpPr>
          <p:spPr>
            <a:xfrm rot="873221" flipH="1">
              <a:off x="4595223" y="2543635"/>
              <a:ext cx="1063819" cy="639561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AB7FD6">
                    <a:alpha val="87000"/>
                    <a:lumMod val="86000"/>
                  </a:srgbClr>
                </a:gs>
                <a:gs pos="0">
                  <a:srgbClr val="FFD8FF">
                    <a:alpha val="22000"/>
                  </a:srgbClr>
                </a:gs>
                <a:gs pos="100000">
                  <a:srgbClr val="FFD8FF">
                    <a:alpha val="4800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7" name="平行四边形 216">
              <a:extLst>
                <a:ext uri="{FF2B5EF4-FFF2-40B4-BE49-F238E27FC236}">
                  <a16:creationId xmlns:a16="http://schemas.microsoft.com/office/drawing/2014/main" id="{A1411AD1-59F7-3867-C670-C055B405482A}"/>
                </a:ext>
              </a:extLst>
            </p:cNvPr>
            <p:cNvSpPr/>
            <p:nvPr/>
          </p:nvSpPr>
          <p:spPr>
            <a:xfrm rot="860404">
              <a:off x="4726961" y="2352750"/>
              <a:ext cx="1323541" cy="237488"/>
            </a:xfrm>
            <a:prstGeom prst="parallelogram">
              <a:avLst>
                <a:gd name="adj" fmla="val 180379"/>
              </a:avLst>
            </a:prstGeom>
            <a:gradFill flip="none" rotWithShape="1">
              <a:gsLst>
                <a:gs pos="56000">
                  <a:srgbClr val="6D41A0"/>
                </a:gs>
                <a:gs pos="0">
                  <a:srgbClr val="FFD8FF"/>
                </a:gs>
                <a:gs pos="100000">
                  <a:srgbClr val="AB7FD6"/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平行四边形 217">
              <a:extLst>
                <a:ext uri="{FF2B5EF4-FFF2-40B4-BE49-F238E27FC236}">
                  <a16:creationId xmlns:a16="http://schemas.microsoft.com/office/drawing/2014/main" id="{DB32F32C-0838-B917-96FA-6C783F116B34}"/>
                </a:ext>
              </a:extLst>
            </p:cNvPr>
            <p:cNvSpPr/>
            <p:nvPr/>
          </p:nvSpPr>
          <p:spPr>
            <a:xfrm rot="860404">
              <a:off x="4722293" y="2302987"/>
              <a:ext cx="1266049" cy="213599"/>
            </a:xfrm>
            <a:prstGeom prst="parallelogram">
              <a:avLst>
                <a:gd name="adj" fmla="val 180379"/>
              </a:avLst>
            </a:prstGeom>
            <a:gradFill flip="none" rotWithShape="1">
              <a:gsLst>
                <a:gs pos="56000">
                  <a:srgbClr val="AB7FD6">
                    <a:lumMod val="86000"/>
                    <a:alpha val="81000"/>
                  </a:srgbClr>
                </a:gs>
                <a:gs pos="0">
                  <a:srgbClr val="FFD8FF"/>
                </a:gs>
                <a:gs pos="100000">
                  <a:srgbClr val="FFD8FF">
                    <a:alpha val="6500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文本框 218">
              <a:extLst>
                <a:ext uri="{FF2B5EF4-FFF2-40B4-BE49-F238E27FC236}">
                  <a16:creationId xmlns:a16="http://schemas.microsoft.com/office/drawing/2014/main" id="{990A26CF-8E30-2653-A1CD-475DA7A8DEF2}"/>
                </a:ext>
              </a:extLst>
            </p:cNvPr>
            <p:cNvSpPr txBox="1"/>
            <p:nvPr/>
          </p:nvSpPr>
          <p:spPr>
            <a:xfrm>
              <a:off x="4970404" y="2157825"/>
              <a:ext cx="727829" cy="145342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10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9900FF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endParaRPr lang="en-US" altLang="zh-CN" dirty="0"/>
            </a:p>
          </p:txBody>
        </p: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92651D42-3AA2-A850-C781-206C33116E2F}"/>
                </a:ext>
              </a:extLst>
            </p:cNvPr>
            <p:cNvGrpSpPr/>
            <p:nvPr/>
          </p:nvGrpSpPr>
          <p:grpSpPr>
            <a:xfrm>
              <a:off x="4820358" y="2586403"/>
              <a:ext cx="546096" cy="546096"/>
              <a:chOff x="10004950" y="1928972"/>
              <a:chExt cx="403678" cy="403678"/>
            </a:xfrm>
            <a:scene3d>
              <a:camera prst="isometricLeftDown">
                <a:rot lat="1200000" lon="2700000" rev="0"/>
              </a:camera>
              <a:lightRig rig="threePt" dir="t"/>
            </a:scene3d>
          </p:grpSpPr>
          <p:sp>
            <p:nvSpPr>
              <p:cNvPr id="221" name="椭圆 220">
                <a:extLst>
                  <a:ext uri="{FF2B5EF4-FFF2-40B4-BE49-F238E27FC236}">
                    <a16:creationId xmlns:a16="http://schemas.microsoft.com/office/drawing/2014/main" id="{829A1530-5DF8-93F5-415A-8472BC379B10}"/>
                  </a:ext>
                </a:extLst>
              </p:cNvPr>
              <p:cNvSpPr/>
              <p:nvPr/>
            </p:nvSpPr>
            <p:spPr>
              <a:xfrm>
                <a:off x="10004950" y="1928972"/>
                <a:ext cx="403678" cy="403678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22" name="图形 221">
                <a:extLst>
                  <a:ext uri="{FF2B5EF4-FFF2-40B4-BE49-F238E27FC236}">
                    <a16:creationId xmlns:a16="http://schemas.microsoft.com/office/drawing/2014/main" id="{F78E4D13-0CA3-45E3-9DA2-16C71FB051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30749" y="2007977"/>
                <a:ext cx="152080" cy="245668"/>
              </a:xfrm>
              <a:prstGeom prst="rect">
                <a:avLst/>
              </a:prstGeom>
            </p:spPr>
          </p:pic>
        </p:grp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D8429835-8CFA-29FE-C25F-9B389511DACE}"/>
              </a:ext>
            </a:extLst>
          </p:cNvPr>
          <p:cNvGrpSpPr/>
          <p:nvPr/>
        </p:nvGrpSpPr>
        <p:grpSpPr>
          <a:xfrm>
            <a:off x="5187286" y="4759477"/>
            <a:ext cx="184881" cy="369333"/>
            <a:chOff x="8175873" y="3388619"/>
            <a:chExt cx="727558" cy="1453424"/>
          </a:xfrm>
        </p:grpSpPr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DBB62A5A-F7F5-29A1-F7BF-D0CAEEDE059F}"/>
                </a:ext>
              </a:extLst>
            </p:cNvPr>
            <p:cNvGrpSpPr/>
            <p:nvPr/>
          </p:nvGrpSpPr>
          <p:grpSpPr>
            <a:xfrm>
              <a:off x="8175873" y="3528859"/>
              <a:ext cx="727558" cy="531394"/>
              <a:chOff x="8175873" y="3528859"/>
              <a:chExt cx="727558" cy="531394"/>
            </a:xfrm>
          </p:grpSpPr>
          <p:sp>
            <p:nvSpPr>
              <p:cNvPr id="227" name="interior_Top_Lid">
                <a:extLst>
                  <a:ext uri="{FF2B5EF4-FFF2-40B4-BE49-F238E27FC236}">
                    <a16:creationId xmlns:a16="http://schemas.microsoft.com/office/drawing/2014/main" id="{D7BFB29E-27BA-ED6E-83E4-87FC26DDB170}"/>
                  </a:ext>
                </a:extLst>
              </p:cNvPr>
              <p:cNvSpPr/>
              <p:nvPr/>
            </p:nvSpPr>
            <p:spPr bwMode="auto">
              <a:xfrm>
                <a:off x="8231099" y="3528859"/>
                <a:ext cx="613637" cy="157259"/>
              </a:xfrm>
              <a:custGeom>
                <a:avLst/>
                <a:gdLst/>
                <a:ahLst/>
                <a:cxnLst>
                  <a:cxn ang="0">
                    <a:pos x="2630" y="338"/>
                  </a:cxn>
                  <a:cxn ang="0">
                    <a:pos x="1315" y="0"/>
                  </a:cxn>
                  <a:cxn ang="0">
                    <a:pos x="0" y="338"/>
                  </a:cxn>
                  <a:cxn ang="0">
                    <a:pos x="1315" y="674"/>
                  </a:cxn>
                  <a:cxn ang="0">
                    <a:pos x="2630" y="338"/>
                  </a:cxn>
                </a:cxnLst>
                <a:rect l="0" t="0" r="r" b="b"/>
                <a:pathLst>
                  <a:path w="2630" h="674">
                    <a:moveTo>
                      <a:pt x="2630" y="338"/>
                    </a:moveTo>
                    <a:lnTo>
                      <a:pt x="1315" y="0"/>
                    </a:lnTo>
                    <a:lnTo>
                      <a:pt x="0" y="338"/>
                    </a:lnTo>
                    <a:lnTo>
                      <a:pt x="1315" y="674"/>
                    </a:lnTo>
                    <a:lnTo>
                      <a:pt x="2630" y="338"/>
                    </a:lnTo>
                    <a:close/>
                  </a:path>
                </a:pathLst>
              </a:custGeom>
              <a:gradFill flip="none" rotWithShape="1">
                <a:gsLst>
                  <a:gs pos="56000">
                    <a:schemeClr val="tx1">
                      <a:lumMod val="75000"/>
                      <a:alpha val="65000"/>
                    </a:schemeClr>
                  </a:gs>
                  <a:gs pos="0">
                    <a:schemeClr val="tx1"/>
                  </a:gs>
                  <a:gs pos="100000">
                    <a:schemeClr val="tx1">
                      <a:lumMod val="65000"/>
                      <a:alpha val="36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平行四边形 227">
                <a:extLst>
                  <a:ext uri="{FF2B5EF4-FFF2-40B4-BE49-F238E27FC236}">
                    <a16:creationId xmlns:a16="http://schemas.microsoft.com/office/drawing/2014/main" id="{49DF5A95-1AC4-287C-47E3-BA53C1CFF07A}"/>
                  </a:ext>
                </a:extLst>
              </p:cNvPr>
              <p:cNvSpPr/>
              <p:nvPr/>
            </p:nvSpPr>
            <p:spPr>
              <a:xfrm rot="20726779">
                <a:off x="8480152" y="3657300"/>
                <a:ext cx="423279" cy="402953"/>
              </a:xfrm>
              <a:prstGeom prst="parallelogram">
                <a:avLst>
                  <a:gd name="adj" fmla="val 26586"/>
                </a:avLst>
              </a:prstGeom>
              <a:gradFill flip="none" rotWithShape="1">
                <a:gsLst>
                  <a:gs pos="56000">
                    <a:schemeClr val="tx1">
                      <a:lumMod val="75000"/>
                      <a:alpha val="65000"/>
                    </a:schemeClr>
                  </a:gs>
                  <a:gs pos="0">
                    <a:schemeClr val="tx1"/>
                  </a:gs>
                  <a:gs pos="100000">
                    <a:schemeClr val="tx1">
                      <a:lumMod val="65000"/>
                      <a:alpha val="36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9" name="平行四边形 228">
                <a:extLst>
                  <a:ext uri="{FF2B5EF4-FFF2-40B4-BE49-F238E27FC236}">
                    <a16:creationId xmlns:a16="http://schemas.microsoft.com/office/drawing/2014/main" id="{DFC92277-CD6E-8A25-54FB-AACB9DDBE12C}"/>
                  </a:ext>
                </a:extLst>
              </p:cNvPr>
              <p:cNvSpPr/>
              <p:nvPr/>
            </p:nvSpPr>
            <p:spPr>
              <a:xfrm rot="873221" flipH="1">
                <a:off x="8175873" y="3654110"/>
                <a:ext cx="423279" cy="402953"/>
              </a:xfrm>
              <a:prstGeom prst="parallelogram">
                <a:avLst>
                  <a:gd name="adj" fmla="val 26586"/>
                </a:avLst>
              </a:prstGeom>
              <a:gradFill flip="none" rotWithShape="1">
                <a:gsLst>
                  <a:gs pos="56000">
                    <a:schemeClr val="tx1">
                      <a:lumMod val="75000"/>
                      <a:alpha val="65000"/>
                    </a:schemeClr>
                  </a:gs>
                  <a:gs pos="0">
                    <a:schemeClr val="tx1"/>
                  </a:gs>
                  <a:gs pos="100000">
                    <a:schemeClr val="tx1">
                      <a:lumMod val="65000"/>
                      <a:alpha val="36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>
                <a:extLst>
                  <a:ext uri="{FF2B5EF4-FFF2-40B4-BE49-F238E27FC236}">
                    <a16:creationId xmlns:a16="http://schemas.microsoft.com/office/drawing/2014/main" id="{1054D8CA-07A0-4435-7BA1-CDA9713505AA}"/>
                  </a:ext>
                </a:extLst>
              </p:cNvPr>
              <p:cNvSpPr/>
              <p:nvPr/>
            </p:nvSpPr>
            <p:spPr>
              <a:xfrm>
                <a:off x="8228237" y="3705529"/>
                <a:ext cx="318545" cy="318545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  <a:scene3d>
                <a:camera prst="isometricLeftDown">
                  <a:rot lat="600000" lon="27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177800">
                  <a:bevelT w="0"/>
                  <a:bevelB w="6350"/>
                </a:sp3d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1" name="图形 35">
                <a:extLst>
                  <a:ext uri="{FF2B5EF4-FFF2-40B4-BE49-F238E27FC236}">
                    <a16:creationId xmlns:a16="http://schemas.microsoft.com/office/drawing/2014/main" id="{3D8E6508-EF88-88C2-765F-48E3A7A27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287990" y="3807932"/>
                <a:ext cx="199040" cy="113738"/>
              </a:xfrm>
              <a:prstGeom prst="rect">
                <a:avLst/>
              </a:prstGeom>
              <a:scene3d>
                <a:camera prst="isometricLeftDown">
                  <a:rot lat="600000" lon="2700000" rev="0"/>
                </a:camera>
                <a:lightRig rig="threePt" dir="t"/>
              </a:scene3d>
            </p:spPr>
          </p:pic>
        </p:grpSp>
        <p:sp>
          <p:nvSpPr>
            <p:cNvPr id="225" name="UX_Top_Lid">
              <a:extLst>
                <a:ext uri="{FF2B5EF4-FFF2-40B4-BE49-F238E27FC236}">
                  <a16:creationId xmlns:a16="http://schemas.microsoft.com/office/drawing/2014/main" id="{16705F34-28A9-53AC-E558-FDB2532AAD5D}"/>
                </a:ext>
              </a:extLst>
            </p:cNvPr>
            <p:cNvSpPr/>
            <p:nvPr/>
          </p:nvSpPr>
          <p:spPr bwMode="auto">
            <a:xfrm>
              <a:off x="8247053" y="3491196"/>
              <a:ext cx="592335" cy="151575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</a:schemeClr>
                </a:gs>
                <a:gs pos="49000">
                  <a:schemeClr val="tx1">
                    <a:lumMod val="95000"/>
                  </a:schemeClr>
                </a:gs>
                <a:gs pos="98000">
                  <a:schemeClr val="tx1">
                    <a:lumMod val="75000"/>
                  </a:schemeClr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226" name="文本框 225">
              <a:extLst>
                <a:ext uri="{FF2B5EF4-FFF2-40B4-BE49-F238E27FC236}">
                  <a16:creationId xmlns:a16="http://schemas.microsoft.com/office/drawing/2014/main" id="{29CE83E2-F402-D84D-A42F-9D622CCC07CC}"/>
                </a:ext>
              </a:extLst>
            </p:cNvPr>
            <p:cNvSpPr txBox="1"/>
            <p:nvPr/>
          </p:nvSpPr>
          <p:spPr>
            <a:xfrm>
              <a:off x="8239243" y="3388619"/>
              <a:ext cx="540199" cy="145342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400000" rev="0"/>
                </a:camera>
                <a:lightRig rig="threePt" dir="t"/>
              </a:scene3d>
              <a:sp3d extrusionH="38100">
                <a:bevelB w="38100" h="38100"/>
                <a:extrusionClr>
                  <a:schemeClr val="tx1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2" name="组合 231">
            <a:extLst>
              <a:ext uri="{FF2B5EF4-FFF2-40B4-BE49-F238E27FC236}">
                <a16:creationId xmlns:a16="http://schemas.microsoft.com/office/drawing/2014/main" id="{AB4A660A-4B85-7095-FF3C-9792F70F48C0}"/>
              </a:ext>
            </a:extLst>
          </p:cNvPr>
          <p:cNvGrpSpPr/>
          <p:nvPr/>
        </p:nvGrpSpPr>
        <p:grpSpPr>
          <a:xfrm>
            <a:off x="4617080" y="5076351"/>
            <a:ext cx="367793" cy="369333"/>
            <a:chOff x="6867436" y="4175206"/>
            <a:chExt cx="1447366" cy="1453424"/>
          </a:xfrm>
        </p:grpSpPr>
        <p:grpSp>
          <p:nvGrpSpPr>
            <p:cNvPr id="233" name="组合 232">
              <a:extLst>
                <a:ext uri="{FF2B5EF4-FFF2-40B4-BE49-F238E27FC236}">
                  <a16:creationId xmlns:a16="http://schemas.microsoft.com/office/drawing/2014/main" id="{DFCF8765-722C-577D-E5D7-095EE34A4322}"/>
                </a:ext>
              </a:extLst>
            </p:cNvPr>
            <p:cNvGrpSpPr/>
            <p:nvPr/>
          </p:nvGrpSpPr>
          <p:grpSpPr>
            <a:xfrm>
              <a:off x="6867436" y="4175206"/>
              <a:ext cx="1447366" cy="1453424"/>
              <a:chOff x="5447415" y="1840548"/>
              <a:chExt cx="1965999" cy="1974230"/>
            </a:xfrm>
          </p:grpSpPr>
          <p:sp>
            <p:nvSpPr>
              <p:cNvPr id="237" name="平行四边形 236">
                <a:extLst>
                  <a:ext uri="{FF2B5EF4-FFF2-40B4-BE49-F238E27FC236}">
                    <a16:creationId xmlns:a16="http://schemas.microsoft.com/office/drawing/2014/main" id="{30826B7F-E708-BD62-5ABC-262AEBD2294E}"/>
                  </a:ext>
                </a:extLst>
              </p:cNvPr>
              <p:cNvSpPr/>
              <p:nvPr/>
            </p:nvSpPr>
            <p:spPr>
              <a:xfrm rot="20726779">
                <a:off x="6741594" y="2416567"/>
                <a:ext cx="671820" cy="639559"/>
              </a:xfrm>
              <a:prstGeom prst="parallelogram">
                <a:avLst>
                  <a:gd name="adj" fmla="val 25588"/>
                </a:avLst>
              </a:prstGeom>
              <a:gradFill flip="none" rotWithShape="1">
                <a:gsLst>
                  <a:gs pos="56000">
                    <a:srgbClr val="92D050">
                      <a:alpha val="49000"/>
                    </a:srgbClr>
                  </a:gs>
                  <a:gs pos="0">
                    <a:schemeClr val="bg2">
                      <a:lumMod val="75000"/>
                    </a:schemeClr>
                  </a:gs>
                  <a:gs pos="100000">
                    <a:schemeClr val="tx2">
                      <a:lumMod val="25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平行四边形 237">
                <a:extLst>
                  <a:ext uri="{FF2B5EF4-FFF2-40B4-BE49-F238E27FC236}">
                    <a16:creationId xmlns:a16="http://schemas.microsoft.com/office/drawing/2014/main" id="{E8BD3ECF-112C-E3DD-6ECD-C8F2EBBA00AC}"/>
                  </a:ext>
                </a:extLst>
              </p:cNvPr>
              <p:cNvSpPr/>
              <p:nvPr/>
            </p:nvSpPr>
            <p:spPr>
              <a:xfrm rot="873221" flipH="1">
                <a:off x="5447415" y="2314437"/>
                <a:ext cx="1484673" cy="639560"/>
              </a:xfrm>
              <a:prstGeom prst="parallelogram">
                <a:avLst>
                  <a:gd name="adj" fmla="val 26586"/>
                </a:avLst>
              </a:prstGeom>
              <a:gradFill flip="none" rotWithShape="1">
                <a:gsLst>
                  <a:gs pos="56000">
                    <a:srgbClr val="92D050">
                      <a:alpha val="49000"/>
                    </a:srgbClr>
                  </a:gs>
                  <a:gs pos="0">
                    <a:schemeClr val="bg2">
                      <a:lumMod val="75000"/>
                    </a:schemeClr>
                  </a:gs>
                  <a:gs pos="100000">
                    <a:schemeClr val="tx2">
                      <a:lumMod val="25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9" name="平行四边形 238">
                <a:extLst>
                  <a:ext uri="{FF2B5EF4-FFF2-40B4-BE49-F238E27FC236}">
                    <a16:creationId xmlns:a16="http://schemas.microsoft.com/office/drawing/2014/main" id="{E121EDB3-F88D-960E-3452-3B6B5F231EAC}"/>
                  </a:ext>
                </a:extLst>
              </p:cNvPr>
              <p:cNvSpPr/>
              <p:nvPr/>
            </p:nvSpPr>
            <p:spPr>
              <a:xfrm rot="860404">
                <a:off x="5565238" y="2122583"/>
                <a:ext cx="1758328" cy="237488"/>
              </a:xfrm>
              <a:prstGeom prst="parallelogram">
                <a:avLst>
                  <a:gd name="adj" fmla="val 180379"/>
                </a:avLst>
              </a:prstGeom>
              <a:gradFill flip="none" rotWithShape="1">
                <a:gsLst>
                  <a:gs pos="56000">
                    <a:srgbClr val="92D050">
                      <a:alpha val="49000"/>
                    </a:srgbClr>
                  </a:gs>
                  <a:gs pos="0">
                    <a:schemeClr val="bg2">
                      <a:lumMod val="75000"/>
                    </a:schemeClr>
                  </a:gs>
                  <a:gs pos="100000">
                    <a:schemeClr val="tx2">
                      <a:lumMod val="25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95000"/>
                    <a:alpha val="3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平行四边形 239">
                <a:extLst>
                  <a:ext uri="{FF2B5EF4-FFF2-40B4-BE49-F238E27FC236}">
                    <a16:creationId xmlns:a16="http://schemas.microsoft.com/office/drawing/2014/main" id="{6757CE52-34B8-AC97-3676-198FC3E2CFB6}"/>
                  </a:ext>
                </a:extLst>
              </p:cNvPr>
              <p:cNvSpPr/>
              <p:nvPr/>
            </p:nvSpPr>
            <p:spPr>
              <a:xfrm rot="860404">
                <a:off x="5598560" y="2059745"/>
                <a:ext cx="1641962" cy="213599"/>
              </a:xfrm>
              <a:prstGeom prst="parallelogram">
                <a:avLst>
                  <a:gd name="adj" fmla="val 180379"/>
                </a:avLst>
              </a:prstGeom>
              <a:gradFill flip="none" rotWithShape="1">
                <a:gsLst>
                  <a:gs pos="0">
                    <a:srgbClr val="92D050">
                      <a:alpha val="51000"/>
                    </a:srgbClr>
                  </a:gs>
                  <a:gs pos="50000">
                    <a:srgbClr val="92D050">
                      <a:alpha val="43000"/>
                    </a:srgbClr>
                  </a:gs>
                  <a:gs pos="99000">
                    <a:schemeClr val="tx2">
                      <a:lumMod val="25000"/>
                      <a:alpha val="60000"/>
                    </a:schemeClr>
                  </a:gs>
                </a:gsLst>
                <a:lin ang="5400000" scaled="1"/>
                <a:tileRect/>
              </a:gradFill>
              <a:ln w="9525">
                <a:gradFill>
                  <a:gsLst>
                    <a:gs pos="0">
                      <a:srgbClr val="FFFFFF">
                        <a:lumMod val="50000"/>
                      </a:srgbClr>
                    </a:gs>
                    <a:gs pos="50000">
                      <a:srgbClr val="FFFFFF">
                        <a:lumMod val="95000"/>
                      </a:srgbClr>
                    </a:gs>
                    <a:gs pos="100000">
                      <a:srgbClr val="FFFFFF"/>
                    </a:gs>
                  </a:gsLst>
                  <a:lin ang="5400000" scaled="0"/>
                </a:gradFill>
                <a:round/>
              </a:ln>
              <a:effectLst>
                <a:outerShdw blurRad="254000" dist="368300" dir="5400000" sx="87000" sy="87000" algn="t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文本框 240">
                <a:extLst>
                  <a:ext uri="{FF2B5EF4-FFF2-40B4-BE49-F238E27FC236}">
                    <a16:creationId xmlns:a16="http://schemas.microsoft.com/office/drawing/2014/main" id="{BC4ED849-5BBA-4E23-9EF1-DA922232FF3A}"/>
                  </a:ext>
                </a:extLst>
              </p:cNvPr>
              <p:cNvSpPr txBox="1"/>
              <p:nvPr/>
            </p:nvSpPr>
            <p:spPr>
              <a:xfrm>
                <a:off x="5871818" y="1840548"/>
                <a:ext cx="1436030" cy="1974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isometricLeftDown">
                    <a:rot lat="1200000" lon="2100000" rev="0"/>
                  </a:camera>
                  <a:lightRig rig="threePt" dir="t"/>
                </a:scene3d>
                <a:sp3d extrusionH="38100">
                  <a:bevelB w="38100" h="38100"/>
                  <a:extrusionClr>
                    <a:srgbClr val="00B050"/>
                  </a:extrusionClr>
                  <a:contourClr>
                    <a:schemeClr val="tx1">
                      <a:lumMod val="95000"/>
                    </a:schemeClr>
                  </a:contourClr>
                </a:sp3d>
              </a:bodyPr>
              <a:lstStyle/>
              <a:p>
                <a:endParaRPr lang="en-US" altLang="zh-CN" dirty="0"/>
              </a:p>
            </p:txBody>
          </p:sp>
        </p:grpSp>
        <p:grpSp>
          <p:nvGrpSpPr>
            <p:cNvPr id="234" name="组合 233">
              <a:extLst>
                <a:ext uri="{FF2B5EF4-FFF2-40B4-BE49-F238E27FC236}">
                  <a16:creationId xmlns:a16="http://schemas.microsoft.com/office/drawing/2014/main" id="{48F69B9D-FED6-9A35-8C8F-92D679DB109C}"/>
                </a:ext>
              </a:extLst>
            </p:cNvPr>
            <p:cNvGrpSpPr/>
            <p:nvPr/>
          </p:nvGrpSpPr>
          <p:grpSpPr>
            <a:xfrm>
              <a:off x="7186269" y="4550092"/>
              <a:ext cx="403678" cy="403678"/>
              <a:chOff x="10004950" y="4050802"/>
              <a:chExt cx="403678" cy="403678"/>
            </a:xfrm>
            <a:scene3d>
              <a:camera prst="isometricLeftDown">
                <a:rot lat="1200000" lon="1800000" rev="0"/>
              </a:camera>
              <a:lightRig rig="threePt" dir="t"/>
            </a:scene3d>
          </p:grpSpPr>
          <p:sp>
            <p:nvSpPr>
              <p:cNvPr id="235" name="椭圆 234">
                <a:extLst>
                  <a:ext uri="{FF2B5EF4-FFF2-40B4-BE49-F238E27FC236}">
                    <a16:creationId xmlns:a16="http://schemas.microsoft.com/office/drawing/2014/main" id="{25EA53BF-3674-11DC-C53D-CFA5D222BC51}"/>
                  </a:ext>
                </a:extLst>
              </p:cNvPr>
              <p:cNvSpPr/>
              <p:nvPr/>
            </p:nvSpPr>
            <p:spPr>
              <a:xfrm>
                <a:off x="10004950" y="4050802"/>
                <a:ext cx="403678" cy="403678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236" name="图形 235">
                <a:extLst>
                  <a:ext uri="{FF2B5EF4-FFF2-40B4-BE49-F238E27FC236}">
                    <a16:creationId xmlns:a16="http://schemas.microsoft.com/office/drawing/2014/main" id="{6AF7EB1C-86CF-FA2E-55F3-1861B87E2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10127570" y="4173420"/>
                <a:ext cx="158439" cy="158437"/>
              </a:xfrm>
              <a:prstGeom prst="rect">
                <a:avLst/>
              </a:prstGeom>
            </p:spPr>
          </p:pic>
        </p:grpSp>
      </p:grpSp>
      <p:grpSp>
        <p:nvGrpSpPr>
          <p:cNvPr id="242" name="组合 57">
            <a:extLst>
              <a:ext uri="{FF2B5EF4-FFF2-40B4-BE49-F238E27FC236}">
                <a16:creationId xmlns:a16="http://schemas.microsoft.com/office/drawing/2014/main" id="{04A0EB36-FAD0-98A2-DC26-4112293A2416}"/>
              </a:ext>
            </a:extLst>
          </p:cNvPr>
          <p:cNvGrpSpPr/>
          <p:nvPr/>
        </p:nvGrpSpPr>
        <p:grpSpPr>
          <a:xfrm>
            <a:off x="4867976" y="5070091"/>
            <a:ext cx="336128" cy="369332"/>
            <a:chOff x="8084638" y="3797728"/>
            <a:chExt cx="1322754" cy="1453420"/>
          </a:xfrm>
        </p:grpSpPr>
        <p:sp>
          <p:nvSpPr>
            <p:cNvPr id="243" name="interior_Top_Lid">
              <a:extLst>
                <a:ext uri="{FF2B5EF4-FFF2-40B4-BE49-F238E27FC236}">
                  <a16:creationId xmlns:a16="http://schemas.microsoft.com/office/drawing/2014/main" id="{620A8A83-99DF-60DF-05FF-2BC143595E90}"/>
                </a:ext>
              </a:extLst>
            </p:cNvPr>
            <p:cNvSpPr/>
            <p:nvPr/>
          </p:nvSpPr>
          <p:spPr bwMode="auto">
            <a:xfrm>
              <a:off x="8185042" y="3950311"/>
              <a:ext cx="1115637" cy="28590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4"/>
                </a:cxn>
                <a:cxn ang="0">
                  <a:pos x="2630" y="338"/>
                </a:cxn>
              </a:cxnLst>
              <a:rect l="0" t="0" r="r" b="b"/>
              <a:pathLst>
                <a:path w="2630" h="674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4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5">
                    <a:lumMod val="60000"/>
                    <a:lumOff val="40000"/>
                  </a:schemeClr>
                </a:gs>
                <a:gs pos="100000">
                  <a:srgbClr val="FFFF00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244" name="平行四边形 198">
              <a:extLst>
                <a:ext uri="{FF2B5EF4-FFF2-40B4-BE49-F238E27FC236}">
                  <a16:creationId xmlns:a16="http://schemas.microsoft.com/office/drawing/2014/main" id="{6B3767CC-1644-C33B-6AE0-B871FE03D411}"/>
                </a:ext>
              </a:extLst>
            </p:cNvPr>
            <p:cNvSpPr/>
            <p:nvPr/>
          </p:nvSpPr>
          <p:spPr>
            <a:xfrm rot="20726779">
              <a:off x="8637840" y="4183826"/>
              <a:ext cx="769552" cy="732599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FEBF0F">
                    <a:alpha val="76000"/>
                  </a:srgbClr>
                </a:gs>
                <a:gs pos="0">
                  <a:srgbClr val="FFFF00"/>
                </a:gs>
                <a:gs pos="100000">
                  <a:srgbClr val="FBBB46">
                    <a:alpha val="5100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平行四边形 199">
              <a:extLst>
                <a:ext uri="{FF2B5EF4-FFF2-40B4-BE49-F238E27FC236}">
                  <a16:creationId xmlns:a16="http://schemas.microsoft.com/office/drawing/2014/main" id="{2F11E369-00F0-9152-8F87-E25061DCA87D}"/>
                </a:ext>
              </a:extLst>
            </p:cNvPr>
            <p:cNvSpPr/>
            <p:nvPr/>
          </p:nvSpPr>
          <p:spPr>
            <a:xfrm rot="873221" flipH="1">
              <a:off x="8084638" y="4178026"/>
              <a:ext cx="769552" cy="732599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FEBF0F">
                    <a:alpha val="76000"/>
                  </a:srgbClr>
                </a:gs>
                <a:gs pos="0">
                  <a:srgbClr val="FFFF00"/>
                </a:gs>
                <a:gs pos="100000">
                  <a:srgbClr val="FBBB46">
                    <a:alpha val="5100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6" name="椭圆 195">
              <a:extLst>
                <a:ext uri="{FF2B5EF4-FFF2-40B4-BE49-F238E27FC236}">
                  <a16:creationId xmlns:a16="http://schemas.microsoft.com/office/drawing/2014/main" id="{5D1D7C7D-588E-4EFB-F50E-6C81F94E3087}"/>
                </a:ext>
              </a:extLst>
            </p:cNvPr>
            <p:cNvSpPr/>
            <p:nvPr/>
          </p:nvSpPr>
          <p:spPr>
            <a:xfrm>
              <a:off x="8179839" y="4271511"/>
              <a:ext cx="579139" cy="5791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  <a:scene3d>
              <a:camera prst="isometricLeftDown">
                <a:rot lat="600000" lon="27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177800">
                <a:bevelT w="0"/>
                <a:bevelB w="6350"/>
              </a:sp3d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47" name="图形 196">
              <a:extLst>
                <a:ext uri="{FF2B5EF4-FFF2-40B4-BE49-F238E27FC236}">
                  <a16:creationId xmlns:a16="http://schemas.microsoft.com/office/drawing/2014/main" id="{278492BA-74A9-0113-A41D-B04157BA6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 rot="737346">
              <a:off x="8349651" y="4441321"/>
              <a:ext cx="239516" cy="239516"/>
            </a:xfrm>
            <a:prstGeom prst="rect">
              <a:avLst/>
            </a:prstGeom>
            <a:scene3d>
              <a:camera prst="isometricLeftDown">
                <a:rot lat="600000" lon="2700000" rev="0"/>
              </a:camera>
              <a:lightRig rig="threePt" dir="t"/>
            </a:scene3d>
          </p:spPr>
        </p:pic>
        <p:sp>
          <p:nvSpPr>
            <p:cNvPr id="248" name="UX_Top_Lid">
              <a:extLst>
                <a:ext uri="{FF2B5EF4-FFF2-40B4-BE49-F238E27FC236}">
                  <a16:creationId xmlns:a16="http://schemas.microsoft.com/office/drawing/2014/main" id="{3B25AFCC-9192-6A10-A304-9ED3312254A2}"/>
                </a:ext>
              </a:extLst>
            </p:cNvPr>
            <p:cNvSpPr/>
            <p:nvPr/>
          </p:nvSpPr>
          <p:spPr bwMode="auto">
            <a:xfrm>
              <a:off x="8244550" y="3918748"/>
              <a:ext cx="1003575" cy="25680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00">
                    <a:alpha val="83000"/>
                  </a:srgbClr>
                </a:gs>
                <a:gs pos="50000">
                  <a:schemeClr val="accent2">
                    <a:alpha val="74000"/>
                  </a:schemeClr>
                </a:gs>
                <a:gs pos="99000">
                  <a:srgbClr val="FFFF00">
                    <a:alpha val="54000"/>
                  </a:srgbClr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249" name="文本框 88">
              <a:extLst>
                <a:ext uri="{FF2B5EF4-FFF2-40B4-BE49-F238E27FC236}">
                  <a16:creationId xmlns:a16="http://schemas.microsoft.com/office/drawing/2014/main" id="{406217C3-B3EE-A159-8BD6-A9FA7212BEA6}"/>
                </a:ext>
              </a:extLst>
            </p:cNvPr>
            <p:cNvSpPr txBox="1"/>
            <p:nvPr/>
          </p:nvSpPr>
          <p:spPr>
            <a:xfrm>
              <a:off x="8292330" y="3797728"/>
              <a:ext cx="844473" cy="14534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40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FFFF00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50" name="组合 57">
            <a:extLst>
              <a:ext uri="{FF2B5EF4-FFF2-40B4-BE49-F238E27FC236}">
                <a16:creationId xmlns:a16="http://schemas.microsoft.com/office/drawing/2014/main" id="{480D1D02-5EE5-3D7D-A86E-8C671456305D}"/>
              </a:ext>
            </a:extLst>
          </p:cNvPr>
          <p:cNvGrpSpPr/>
          <p:nvPr/>
        </p:nvGrpSpPr>
        <p:grpSpPr>
          <a:xfrm>
            <a:off x="5313872" y="4722789"/>
            <a:ext cx="238351" cy="369333"/>
            <a:chOff x="8084638" y="3727234"/>
            <a:chExt cx="1322754" cy="2049655"/>
          </a:xfrm>
        </p:grpSpPr>
        <p:sp>
          <p:nvSpPr>
            <p:cNvPr id="251" name="interior_Top_Lid">
              <a:extLst>
                <a:ext uri="{FF2B5EF4-FFF2-40B4-BE49-F238E27FC236}">
                  <a16:creationId xmlns:a16="http://schemas.microsoft.com/office/drawing/2014/main" id="{0E8CA1E0-08BC-0CF8-A3A5-05379AAB526E}"/>
                </a:ext>
              </a:extLst>
            </p:cNvPr>
            <p:cNvSpPr/>
            <p:nvPr/>
          </p:nvSpPr>
          <p:spPr bwMode="auto">
            <a:xfrm>
              <a:off x="8185042" y="3950311"/>
              <a:ext cx="1115637" cy="28590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4"/>
                </a:cxn>
                <a:cxn ang="0">
                  <a:pos x="2630" y="338"/>
                </a:cxn>
              </a:cxnLst>
              <a:rect l="0" t="0" r="r" b="b"/>
              <a:pathLst>
                <a:path w="2630" h="674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4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252" name="平行四边形 198">
              <a:extLst>
                <a:ext uri="{FF2B5EF4-FFF2-40B4-BE49-F238E27FC236}">
                  <a16:creationId xmlns:a16="http://schemas.microsoft.com/office/drawing/2014/main" id="{BE06D8CD-4857-04DD-409E-8CE09D1EB240}"/>
                </a:ext>
              </a:extLst>
            </p:cNvPr>
            <p:cNvSpPr/>
            <p:nvPr/>
          </p:nvSpPr>
          <p:spPr>
            <a:xfrm rot="20726779">
              <a:off x="8637840" y="4183826"/>
              <a:ext cx="769552" cy="732599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E1AF2D"/>
                </a:gs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50000"/>
                  </a:scheme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3" name="平行四边形 199">
              <a:extLst>
                <a:ext uri="{FF2B5EF4-FFF2-40B4-BE49-F238E27FC236}">
                  <a16:creationId xmlns:a16="http://schemas.microsoft.com/office/drawing/2014/main" id="{0A7D6F32-8215-1E70-BACA-9B19C2690B35}"/>
                </a:ext>
              </a:extLst>
            </p:cNvPr>
            <p:cNvSpPr/>
            <p:nvPr/>
          </p:nvSpPr>
          <p:spPr>
            <a:xfrm rot="873221" flipH="1">
              <a:off x="8084638" y="4178026"/>
              <a:ext cx="769552" cy="732599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FEBF0F">
                    <a:alpha val="76000"/>
                  </a:srgb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4" name="椭圆 195">
              <a:extLst>
                <a:ext uri="{FF2B5EF4-FFF2-40B4-BE49-F238E27FC236}">
                  <a16:creationId xmlns:a16="http://schemas.microsoft.com/office/drawing/2014/main" id="{94174854-F392-539C-55C8-415A93A961AA}"/>
                </a:ext>
              </a:extLst>
            </p:cNvPr>
            <p:cNvSpPr/>
            <p:nvPr/>
          </p:nvSpPr>
          <p:spPr>
            <a:xfrm>
              <a:off x="8179839" y="4271511"/>
              <a:ext cx="579139" cy="57913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  <a:scene3d>
              <a:camera prst="isometricLeftDown">
                <a:rot lat="600000" lon="27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177800">
                <a:bevelT w="0"/>
                <a:bevelB w="6350"/>
              </a:sp3d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55" name="图形 196">
              <a:extLst>
                <a:ext uri="{FF2B5EF4-FFF2-40B4-BE49-F238E27FC236}">
                  <a16:creationId xmlns:a16="http://schemas.microsoft.com/office/drawing/2014/main" id="{507DA344-19FA-C41C-E304-A2B338D50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 rot="737346">
              <a:off x="8349654" y="4441319"/>
              <a:ext cx="239515" cy="239516"/>
            </a:xfrm>
            <a:prstGeom prst="rect">
              <a:avLst/>
            </a:prstGeom>
            <a:scene3d>
              <a:camera prst="isometricLeftDown">
                <a:rot lat="600000" lon="2700000" rev="0"/>
              </a:camera>
              <a:lightRig rig="threePt" dir="t"/>
            </a:scene3d>
          </p:spPr>
        </p:pic>
        <p:sp>
          <p:nvSpPr>
            <p:cNvPr id="256" name="UX_Top_Lid">
              <a:extLst>
                <a:ext uri="{FF2B5EF4-FFF2-40B4-BE49-F238E27FC236}">
                  <a16:creationId xmlns:a16="http://schemas.microsoft.com/office/drawing/2014/main" id="{BD02729E-D3ED-53DF-30A0-689271337E72}"/>
                </a:ext>
              </a:extLst>
            </p:cNvPr>
            <p:cNvSpPr/>
            <p:nvPr/>
          </p:nvSpPr>
          <p:spPr bwMode="auto">
            <a:xfrm>
              <a:off x="8244550" y="3905314"/>
              <a:ext cx="1003575" cy="25680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50000">
                  <a:schemeClr val="accent2">
                    <a:alpha val="74000"/>
                  </a:schemeClr>
                </a:gs>
                <a:gs pos="99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257" name="文本框 88">
              <a:extLst>
                <a:ext uri="{FF2B5EF4-FFF2-40B4-BE49-F238E27FC236}">
                  <a16:creationId xmlns:a16="http://schemas.microsoft.com/office/drawing/2014/main" id="{DF928490-110D-55CE-4683-E988BD1C745E}"/>
                </a:ext>
              </a:extLst>
            </p:cNvPr>
            <p:cNvSpPr txBox="1"/>
            <p:nvPr/>
          </p:nvSpPr>
          <p:spPr>
            <a:xfrm>
              <a:off x="8300612" y="3727234"/>
              <a:ext cx="844472" cy="204965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40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FFFF00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0B2E6FEB-970D-23CC-2747-F29F1A6DB6BE}"/>
              </a:ext>
            </a:extLst>
          </p:cNvPr>
          <p:cNvGrpSpPr/>
          <p:nvPr/>
        </p:nvGrpSpPr>
        <p:grpSpPr>
          <a:xfrm>
            <a:off x="4564443" y="4564205"/>
            <a:ext cx="223194" cy="369332"/>
            <a:chOff x="6494231" y="2942154"/>
            <a:chExt cx="878328" cy="1453422"/>
          </a:xfrm>
        </p:grpSpPr>
        <p:sp>
          <p:nvSpPr>
            <p:cNvPr id="259" name="interior_Top_Lid">
              <a:extLst>
                <a:ext uri="{FF2B5EF4-FFF2-40B4-BE49-F238E27FC236}">
                  <a16:creationId xmlns:a16="http://schemas.microsoft.com/office/drawing/2014/main" id="{428281C3-61E6-D0B3-3774-DA7DEB7456F7}"/>
                </a:ext>
              </a:extLst>
            </p:cNvPr>
            <p:cNvSpPr/>
            <p:nvPr/>
          </p:nvSpPr>
          <p:spPr bwMode="auto">
            <a:xfrm>
              <a:off x="6560901" y="3078795"/>
              <a:ext cx="740799" cy="189848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4"/>
                </a:cxn>
                <a:cxn ang="0">
                  <a:pos x="2630" y="338"/>
                </a:cxn>
              </a:cxnLst>
              <a:rect l="0" t="0" r="r" b="b"/>
              <a:pathLst>
                <a:path w="2630" h="674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4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FBB05"/>
                </a:gs>
                <a:gs pos="50000">
                  <a:schemeClr val="tx1">
                    <a:alpha val="77000"/>
                  </a:schemeClr>
                </a:gs>
                <a:gs pos="100000">
                  <a:srgbClr val="EFBB05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260" name="平行四边形 174">
              <a:extLst>
                <a:ext uri="{FF2B5EF4-FFF2-40B4-BE49-F238E27FC236}">
                  <a16:creationId xmlns:a16="http://schemas.microsoft.com/office/drawing/2014/main" id="{1BACDEFC-B7D9-10E9-F5CD-9B10EDE31583}"/>
                </a:ext>
              </a:extLst>
            </p:cNvPr>
            <p:cNvSpPr/>
            <p:nvPr/>
          </p:nvSpPr>
          <p:spPr>
            <a:xfrm rot="20726779">
              <a:off x="6861565" y="3228766"/>
              <a:ext cx="510994" cy="486456"/>
            </a:xfrm>
            <a:prstGeom prst="parallelogram">
              <a:avLst>
                <a:gd name="adj" fmla="val 25723"/>
              </a:avLst>
            </a:prstGeom>
            <a:gradFill flip="none" rotWithShape="1">
              <a:gsLst>
                <a:gs pos="56000">
                  <a:srgbClr val="EFBB05"/>
                </a:gs>
                <a:gs pos="0">
                  <a:srgbClr val="CCFFFF"/>
                </a:gs>
                <a:gs pos="100000">
                  <a:srgbClr val="CCFFFF">
                    <a:alpha val="5098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平行四边形 175">
              <a:extLst>
                <a:ext uri="{FF2B5EF4-FFF2-40B4-BE49-F238E27FC236}">
                  <a16:creationId xmlns:a16="http://schemas.microsoft.com/office/drawing/2014/main" id="{089AF2FE-AB96-BF91-E550-E969E7938926}"/>
                </a:ext>
              </a:extLst>
            </p:cNvPr>
            <p:cNvSpPr/>
            <p:nvPr/>
          </p:nvSpPr>
          <p:spPr>
            <a:xfrm rot="873221" flipH="1">
              <a:off x="6494231" y="3230001"/>
              <a:ext cx="510994" cy="486457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EFBB05"/>
                </a:gs>
                <a:gs pos="0">
                  <a:srgbClr val="CCFFFF"/>
                </a:gs>
                <a:gs pos="100000">
                  <a:srgbClr val="CCFFFF">
                    <a:alpha val="5098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椭圆 171">
              <a:extLst>
                <a:ext uri="{FF2B5EF4-FFF2-40B4-BE49-F238E27FC236}">
                  <a16:creationId xmlns:a16="http://schemas.microsoft.com/office/drawing/2014/main" id="{2A314073-8147-A462-273A-5ECA524BE49E}"/>
                </a:ext>
              </a:extLst>
            </p:cNvPr>
            <p:cNvSpPr/>
            <p:nvPr/>
          </p:nvSpPr>
          <p:spPr>
            <a:xfrm>
              <a:off x="6557446" y="3292076"/>
              <a:ext cx="384557" cy="384557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  <a:scene3d>
              <a:camera prst="isometricLeftDown">
                <a:rot lat="600000" lon="27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177800">
                <a:bevelT w="0"/>
                <a:bevelB w="6350"/>
              </a:sp3d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63" name="图形 172">
              <a:extLst>
                <a:ext uri="{FF2B5EF4-FFF2-40B4-BE49-F238E27FC236}">
                  <a16:creationId xmlns:a16="http://schemas.microsoft.com/office/drawing/2014/main" id="{C0C30868-6101-CBD3-755B-A7A36FD9F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45622" y="3380252"/>
              <a:ext cx="208204" cy="208204"/>
            </a:xfrm>
            <a:prstGeom prst="rect">
              <a:avLst/>
            </a:prstGeom>
            <a:scene3d>
              <a:camera prst="isometricLeftDown">
                <a:rot lat="600000" lon="2700000" rev="0"/>
              </a:camera>
              <a:lightRig rig="threePt" dir="t"/>
            </a:scene3d>
          </p:spPr>
        </p:pic>
        <p:sp>
          <p:nvSpPr>
            <p:cNvPr id="264" name="UX_Top_Lid">
              <a:extLst>
                <a:ext uri="{FF2B5EF4-FFF2-40B4-BE49-F238E27FC236}">
                  <a16:creationId xmlns:a16="http://schemas.microsoft.com/office/drawing/2014/main" id="{B5947E48-98E0-256C-ED56-D6526BCF74C3}"/>
                </a:ext>
              </a:extLst>
            </p:cNvPr>
            <p:cNvSpPr/>
            <p:nvPr/>
          </p:nvSpPr>
          <p:spPr bwMode="auto">
            <a:xfrm>
              <a:off x="6583455" y="3040678"/>
              <a:ext cx="697666" cy="17852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00"/>
                </a:gs>
                <a:gs pos="50000">
                  <a:srgbClr val="EFBB05"/>
                </a:gs>
                <a:gs pos="99000">
                  <a:srgbClr val="FFFF00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265" name="文本框 90">
              <a:extLst>
                <a:ext uri="{FF2B5EF4-FFF2-40B4-BE49-F238E27FC236}">
                  <a16:creationId xmlns:a16="http://schemas.microsoft.com/office/drawing/2014/main" id="{6A63C798-73B3-A6C9-2F7D-8D9A708AA4F7}"/>
                </a:ext>
              </a:extLst>
            </p:cNvPr>
            <p:cNvSpPr txBox="1"/>
            <p:nvPr/>
          </p:nvSpPr>
          <p:spPr>
            <a:xfrm>
              <a:off x="6605804" y="2942154"/>
              <a:ext cx="587063" cy="145342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10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EFBB05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834A6D7E-B378-CD01-18C4-1332968A4C87}"/>
              </a:ext>
            </a:extLst>
          </p:cNvPr>
          <p:cNvGrpSpPr/>
          <p:nvPr/>
        </p:nvGrpSpPr>
        <p:grpSpPr>
          <a:xfrm>
            <a:off x="4721650" y="4568513"/>
            <a:ext cx="223194" cy="369333"/>
            <a:chOff x="7112886" y="2559277"/>
            <a:chExt cx="878328" cy="1453425"/>
          </a:xfrm>
        </p:grpSpPr>
        <p:sp>
          <p:nvSpPr>
            <p:cNvPr id="267" name="interior_Top_Lid">
              <a:extLst>
                <a:ext uri="{FF2B5EF4-FFF2-40B4-BE49-F238E27FC236}">
                  <a16:creationId xmlns:a16="http://schemas.microsoft.com/office/drawing/2014/main" id="{83B86EC1-B919-ED47-320C-569D98E38F35}"/>
                </a:ext>
              </a:extLst>
            </p:cNvPr>
            <p:cNvSpPr/>
            <p:nvPr/>
          </p:nvSpPr>
          <p:spPr bwMode="auto">
            <a:xfrm>
              <a:off x="7179556" y="2695951"/>
              <a:ext cx="740799" cy="189848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4"/>
                </a:cxn>
                <a:cxn ang="0">
                  <a:pos x="2630" y="338"/>
                </a:cxn>
              </a:cxnLst>
              <a:rect l="0" t="0" r="r" b="b"/>
              <a:pathLst>
                <a:path w="2630" h="674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4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FF"/>
                </a:gs>
                <a:gs pos="50000">
                  <a:srgbClr val="00B0F0">
                    <a:alpha val="49000"/>
                  </a:srgbClr>
                </a:gs>
                <a:gs pos="100000">
                  <a:srgbClr val="0000FF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268" name="平行四边形 174">
              <a:extLst>
                <a:ext uri="{FF2B5EF4-FFF2-40B4-BE49-F238E27FC236}">
                  <a16:creationId xmlns:a16="http://schemas.microsoft.com/office/drawing/2014/main" id="{3348D835-6BC4-72BD-BDEF-E691989B0FDC}"/>
                </a:ext>
              </a:extLst>
            </p:cNvPr>
            <p:cNvSpPr/>
            <p:nvPr/>
          </p:nvSpPr>
          <p:spPr>
            <a:xfrm rot="20726779">
              <a:off x="7480220" y="2845922"/>
              <a:ext cx="510994" cy="486456"/>
            </a:xfrm>
            <a:prstGeom prst="parallelogram">
              <a:avLst>
                <a:gd name="adj" fmla="val 25723"/>
              </a:avLst>
            </a:prstGeom>
            <a:gradFill flip="none" rotWithShape="1">
              <a:gsLst>
                <a:gs pos="56000">
                  <a:srgbClr val="0000FF">
                    <a:alpha val="57000"/>
                  </a:srgbClr>
                </a:gs>
                <a:gs pos="0">
                  <a:srgbClr val="CCFFFF"/>
                </a:gs>
                <a:gs pos="100000">
                  <a:srgbClr val="CCFFFF">
                    <a:alpha val="5098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平行四边形 175">
              <a:extLst>
                <a:ext uri="{FF2B5EF4-FFF2-40B4-BE49-F238E27FC236}">
                  <a16:creationId xmlns:a16="http://schemas.microsoft.com/office/drawing/2014/main" id="{50E2BECC-3878-6F1E-44B8-86EDF0D8EDF8}"/>
                </a:ext>
              </a:extLst>
            </p:cNvPr>
            <p:cNvSpPr/>
            <p:nvPr/>
          </p:nvSpPr>
          <p:spPr>
            <a:xfrm rot="873221" flipH="1">
              <a:off x="7112886" y="2847157"/>
              <a:ext cx="510994" cy="486457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0000FF">
                    <a:alpha val="56000"/>
                  </a:srgbClr>
                </a:gs>
                <a:gs pos="0">
                  <a:srgbClr val="CCFFFF"/>
                </a:gs>
                <a:gs pos="100000">
                  <a:srgbClr val="CCFFFF">
                    <a:alpha val="50980"/>
                  </a:srgbClr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171">
              <a:extLst>
                <a:ext uri="{FF2B5EF4-FFF2-40B4-BE49-F238E27FC236}">
                  <a16:creationId xmlns:a16="http://schemas.microsoft.com/office/drawing/2014/main" id="{71CB3B36-B4BD-90BC-9AE0-0A5C139C69BA}"/>
                </a:ext>
              </a:extLst>
            </p:cNvPr>
            <p:cNvSpPr/>
            <p:nvPr/>
          </p:nvSpPr>
          <p:spPr>
            <a:xfrm>
              <a:off x="7176101" y="2909232"/>
              <a:ext cx="384557" cy="384557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  <a:scene3d>
              <a:camera prst="isometricLeftDown">
                <a:rot lat="600000" lon="27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177800">
                <a:bevelT w="0"/>
                <a:bevelB w="6350"/>
              </a:sp3d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71" name="图形 172">
              <a:extLst>
                <a:ext uri="{FF2B5EF4-FFF2-40B4-BE49-F238E27FC236}">
                  <a16:creationId xmlns:a16="http://schemas.microsoft.com/office/drawing/2014/main" id="{3C8B037E-B62F-68BB-35A0-76B8A628E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7236065" y="2979046"/>
              <a:ext cx="264630" cy="244928"/>
            </a:xfrm>
            <a:prstGeom prst="rect">
              <a:avLst/>
            </a:prstGeom>
            <a:scene3d>
              <a:camera prst="isometricLeftDown">
                <a:rot lat="600000" lon="2700000" rev="0"/>
              </a:camera>
              <a:lightRig rig="threePt" dir="t"/>
            </a:scene3d>
          </p:spPr>
        </p:pic>
        <p:sp>
          <p:nvSpPr>
            <p:cNvPr id="272" name="UX_Top_Lid">
              <a:extLst>
                <a:ext uri="{FF2B5EF4-FFF2-40B4-BE49-F238E27FC236}">
                  <a16:creationId xmlns:a16="http://schemas.microsoft.com/office/drawing/2014/main" id="{6EACF2BD-6AEC-CDF3-C380-A2D2D8C8ADCA}"/>
                </a:ext>
              </a:extLst>
            </p:cNvPr>
            <p:cNvSpPr/>
            <p:nvPr/>
          </p:nvSpPr>
          <p:spPr bwMode="auto">
            <a:xfrm>
              <a:off x="7202110" y="2656982"/>
              <a:ext cx="697666" cy="17852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FFFF"/>
                </a:gs>
                <a:gs pos="50000">
                  <a:srgbClr val="0000FF">
                    <a:alpha val="58000"/>
                  </a:srgbClr>
                </a:gs>
                <a:gs pos="99000">
                  <a:srgbClr val="00FFFF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273" name="文本框 90">
              <a:extLst>
                <a:ext uri="{FF2B5EF4-FFF2-40B4-BE49-F238E27FC236}">
                  <a16:creationId xmlns:a16="http://schemas.microsoft.com/office/drawing/2014/main" id="{60C19DEA-B5A7-14BA-EA10-B484C2D1EF88}"/>
                </a:ext>
              </a:extLst>
            </p:cNvPr>
            <p:cNvSpPr txBox="1"/>
            <p:nvPr/>
          </p:nvSpPr>
          <p:spPr>
            <a:xfrm>
              <a:off x="7243982" y="2559277"/>
              <a:ext cx="587063" cy="145342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10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0000FF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3C4428D2-C9F0-9FF3-A874-B1420108071E}"/>
              </a:ext>
            </a:extLst>
          </p:cNvPr>
          <p:cNvGrpSpPr/>
          <p:nvPr/>
        </p:nvGrpSpPr>
        <p:grpSpPr>
          <a:xfrm>
            <a:off x="4625537" y="4659645"/>
            <a:ext cx="223194" cy="369332"/>
            <a:chOff x="6734653" y="3317735"/>
            <a:chExt cx="878328" cy="1453422"/>
          </a:xfrm>
        </p:grpSpPr>
        <p:sp>
          <p:nvSpPr>
            <p:cNvPr id="275" name="interior_Top_Lid">
              <a:extLst>
                <a:ext uri="{FF2B5EF4-FFF2-40B4-BE49-F238E27FC236}">
                  <a16:creationId xmlns:a16="http://schemas.microsoft.com/office/drawing/2014/main" id="{289F4A98-AD40-2246-1C95-C1E130CA8424}"/>
                </a:ext>
              </a:extLst>
            </p:cNvPr>
            <p:cNvSpPr/>
            <p:nvPr/>
          </p:nvSpPr>
          <p:spPr bwMode="auto">
            <a:xfrm>
              <a:off x="6801323" y="3463734"/>
              <a:ext cx="740799" cy="189848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4"/>
                </a:cxn>
                <a:cxn ang="0">
                  <a:pos x="2630" y="338"/>
                </a:cxn>
              </a:cxnLst>
              <a:rect l="0" t="0" r="r" b="b"/>
              <a:pathLst>
                <a:path w="2630" h="674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4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3399"/>
                </a:gs>
                <a:gs pos="50000">
                  <a:srgbClr val="FFD8FF">
                    <a:alpha val="52000"/>
                  </a:srgbClr>
                </a:gs>
                <a:gs pos="100000">
                  <a:srgbClr val="FF3399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276" name="平行四边形 174">
              <a:extLst>
                <a:ext uri="{FF2B5EF4-FFF2-40B4-BE49-F238E27FC236}">
                  <a16:creationId xmlns:a16="http://schemas.microsoft.com/office/drawing/2014/main" id="{06CB5826-A397-EAD2-1C6A-ABE025D3D853}"/>
                </a:ext>
              </a:extLst>
            </p:cNvPr>
            <p:cNvSpPr/>
            <p:nvPr/>
          </p:nvSpPr>
          <p:spPr>
            <a:xfrm rot="20726779">
              <a:off x="7101987" y="3613705"/>
              <a:ext cx="510994" cy="486456"/>
            </a:xfrm>
            <a:prstGeom prst="parallelogram">
              <a:avLst>
                <a:gd name="adj" fmla="val 25723"/>
              </a:avLst>
            </a:prstGeom>
            <a:gradFill flip="none" rotWithShape="1">
              <a:gsLst>
                <a:gs pos="56000">
                  <a:srgbClr val="E6007A">
                    <a:alpha val="79000"/>
                  </a:srgbClr>
                </a:gs>
                <a:gs pos="0">
                  <a:srgbClr val="FFD8FF"/>
                </a:gs>
                <a:gs pos="100000">
                  <a:srgbClr val="FFD8FF"/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平行四边形 175">
              <a:extLst>
                <a:ext uri="{FF2B5EF4-FFF2-40B4-BE49-F238E27FC236}">
                  <a16:creationId xmlns:a16="http://schemas.microsoft.com/office/drawing/2014/main" id="{48EA984C-85C1-E549-A963-91B455089CEC}"/>
                </a:ext>
              </a:extLst>
            </p:cNvPr>
            <p:cNvSpPr/>
            <p:nvPr/>
          </p:nvSpPr>
          <p:spPr>
            <a:xfrm rot="873221" flipH="1">
              <a:off x="6734653" y="3614940"/>
              <a:ext cx="510994" cy="486457"/>
            </a:xfrm>
            <a:prstGeom prst="parallelogram">
              <a:avLst>
                <a:gd name="adj" fmla="val 26586"/>
              </a:avLst>
            </a:prstGeom>
            <a:gradFill flip="none" rotWithShape="1">
              <a:gsLst>
                <a:gs pos="56000">
                  <a:srgbClr val="E6007A">
                    <a:alpha val="79000"/>
                  </a:srgbClr>
                </a:gs>
                <a:gs pos="0">
                  <a:srgbClr val="FFD8FF"/>
                </a:gs>
                <a:gs pos="100000">
                  <a:srgbClr val="FFD8FF"/>
                </a:gs>
              </a:gsLst>
              <a:lin ang="2700000" scaled="1"/>
              <a:tileRect/>
            </a:gradFill>
            <a:ln>
              <a:solidFill>
                <a:schemeClr val="tx1">
                  <a:lumMod val="9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8" name="椭圆 171">
              <a:extLst>
                <a:ext uri="{FF2B5EF4-FFF2-40B4-BE49-F238E27FC236}">
                  <a16:creationId xmlns:a16="http://schemas.microsoft.com/office/drawing/2014/main" id="{65085C59-22E4-C918-3E92-2048079E127F}"/>
                </a:ext>
              </a:extLst>
            </p:cNvPr>
            <p:cNvSpPr/>
            <p:nvPr/>
          </p:nvSpPr>
          <p:spPr>
            <a:xfrm>
              <a:off x="6797868" y="3677015"/>
              <a:ext cx="384557" cy="384557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  <a:scene3d>
              <a:camera prst="isometricLeftDown">
                <a:rot lat="600000" lon="27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177800">
                <a:bevelT w="0"/>
                <a:bevelB w="6350"/>
              </a:sp3d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79" name="图形 172">
              <a:extLst>
                <a:ext uri="{FF2B5EF4-FFF2-40B4-BE49-F238E27FC236}">
                  <a16:creationId xmlns:a16="http://schemas.microsoft.com/office/drawing/2014/main" id="{6DDB7362-CE7F-AF0A-5B66-9296AE6B8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72366" y="3751513"/>
              <a:ext cx="235560" cy="235560"/>
            </a:xfrm>
            <a:prstGeom prst="rect">
              <a:avLst/>
            </a:prstGeom>
            <a:scene3d>
              <a:camera prst="isometricLeftDown">
                <a:rot lat="600000" lon="2700000" rev="0"/>
              </a:camera>
              <a:lightRig rig="threePt" dir="t"/>
            </a:scene3d>
          </p:spPr>
        </p:pic>
        <p:sp>
          <p:nvSpPr>
            <p:cNvPr id="280" name="UX_Top_Lid">
              <a:extLst>
                <a:ext uri="{FF2B5EF4-FFF2-40B4-BE49-F238E27FC236}">
                  <a16:creationId xmlns:a16="http://schemas.microsoft.com/office/drawing/2014/main" id="{3D239F0E-3981-CBFD-85B6-79720C51D2F8}"/>
                </a:ext>
              </a:extLst>
            </p:cNvPr>
            <p:cNvSpPr/>
            <p:nvPr/>
          </p:nvSpPr>
          <p:spPr bwMode="auto">
            <a:xfrm>
              <a:off x="6823877" y="3420741"/>
              <a:ext cx="697666" cy="178529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D8FF"/>
                </a:gs>
                <a:gs pos="50000">
                  <a:srgbClr val="E6007A"/>
                </a:gs>
                <a:gs pos="99000">
                  <a:srgbClr val="FFD8FF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281" name="文本框 90">
              <a:extLst>
                <a:ext uri="{FF2B5EF4-FFF2-40B4-BE49-F238E27FC236}">
                  <a16:creationId xmlns:a16="http://schemas.microsoft.com/office/drawing/2014/main" id="{AB34AE46-5333-308B-9E8B-A4A3D8519107}"/>
                </a:ext>
              </a:extLst>
            </p:cNvPr>
            <p:cNvSpPr txBox="1"/>
            <p:nvPr/>
          </p:nvSpPr>
          <p:spPr>
            <a:xfrm>
              <a:off x="6866339" y="3317735"/>
              <a:ext cx="587063" cy="145342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10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E6007A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82" name="组合 28">
            <a:extLst>
              <a:ext uri="{FF2B5EF4-FFF2-40B4-BE49-F238E27FC236}">
                <a16:creationId xmlns:a16="http://schemas.microsoft.com/office/drawing/2014/main" id="{241219C2-F26F-8F36-3A57-A1C1B2A35636}"/>
              </a:ext>
            </a:extLst>
          </p:cNvPr>
          <p:cNvGrpSpPr>
            <a:grpSpLocks noChangeAspect="1"/>
          </p:cNvGrpSpPr>
          <p:nvPr/>
        </p:nvGrpSpPr>
        <p:grpSpPr>
          <a:xfrm>
            <a:off x="4769964" y="4617379"/>
            <a:ext cx="309970" cy="369332"/>
            <a:chOff x="6218115" y="2728042"/>
            <a:chExt cx="2024336" cy="2412011"/>
          </a:xfrm>
        </p:grpSpPr>
        <p:grpSp>
          <p:nvGrpSpPr>
            <p:cNvPr id="283" name="组合 166">
              <a:extLst>
                <a:ext uri="{FF2B5EF4-FFF2-40B4-BE49-F238E27FC236}">
                  <a16:creationId xmlns:a16="http://schemas.microsoft.com/office/drawing/2014/main" id="{5BFA76BA-E535-AE5D-9022-5CD648CDA8AF}"/>
                </a:ext>
              </a:extLst>
            </p:cNvPr>
            <p:cNvGrpSpPr/>
            <p:nvPr/>
          </p:nvGrpSpPr>
          <p:grpSpPr>
            <a:xfrm>
              <a:off x="6218115" y="3055941"/>
              <a:ext cx="2024336" cy="1469661"/>
              <a:chOff x="4056261" y="3145144"/>
              <a:chExt cx="1154768" cy="838357"/>
            </a:xfrm>
          </p:grpSpPr>
          <p:grpSp>
            <p:nvGrpSpPr>
              <p:cNvPr id="286" name="组合 167">
                <a:extLst>
                  <a:ext uri="{FF2B5EF4-FFF2-40B4-BE49-F238E27FC236}">
                    <a16:creationId xmlns:a16="http://schemas.microsoft.com/office/drawing/2014/main" id="{4EAA27D0-C3F3-6CAA-D881-7B1A489564AE}"/>
                  </a:ext>
                </a:extLst>
              </p:cNvPr>
              <p:cNvGrpSpPr/>
              <p:nvPr/>
            </p:nvGrpSpPr>
            <p:grpSpPr>
              <a:xfrm>
                <a:off x="4056261" y="3145144"/>
                <a:ext cx="1154768" cy="838357"/>
                <a:chOff x="6374370" y="3519084"/>
                <a:chExt cx="2181978" cy="1584105"/>
              </a:xfrm>
            </p:grpSpPr>
            <p:sp>
              <p:nvSpPr>
                <p:cNvPr id="290" name="interior_Top_Lid">
                  <a:extLst>
                    <a:ext uri="{FF2B5EF4-FFF2-40B4-BE49-F238E27FC236}">
                      <a16:creationId xmlns:a16="http://schemas.microsoft.com/office/drawing/2014/main" id="{91E050A9-6A17-CCD1-5D5F-4BCF5729420D}"/>
                    </a:ext>
                  </a:extLst>
                </p:cNvPr>
                <p:cNvSpPr/>
                <p:nvPr/>
              </p:nvSpPr>
              <p:spPr bwMode="auto">
                <a:xfrm>
                  <a:off x="6539994" y="3519084"/>
                  <a:ext cx="1840324" cy="471627"/>
                </a:xfrm>
                <a:custGeom>
                  <a:avLst/>
                  <a:gdLst/>
                  <a:ahLst/>
                  <a:cxnLst>
                    <a:cxn ang="0">
                      <a:pos x="2630" y="338"/>
                    </a:cxn>
                    <a:cxn ang="0">
                      <a:pos x="1315" y="0"/>
                    </a:cxn>
                    <a:cxn ang="0">
                      <a:pos x="0" y="338"/>
                    </a:cxn>
                    <a:cxn ang="0">
                      <a:pos x="1315" y="674"/>
                    </a:cxn>
                    <a:cxn ang="0">
                      <a:pos x="2630" y="338"/>
                    </a:cxn>
                  </a:cxnLst>
                  <a:rect l="0" t="0" r="r" b="b"/>
                  <a:pathLst>
                    <a:path w="2630" h="674">
                      <a:moveTo>
                        <a:pt x="2630" y="338"/>
                      </a:moveTo>
                      <a:lnTo>
                        <a:pt x="1315" y="0"/>
                      </a:lnTo>
                      <a:lnTo>
                        <a:pt x="0" y="338"/>
                      </a:lnTo>
                      <a:lnTo>
                        <a:pt x="1315" y="674"/>
                      </a:lnTo>
                      <a:lnTo>
                        <a:pt x="2630" y="33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FFFF">
                        <a:alpha val="60000"/>
                      </a:srgbClr>
                    </a:gs>
                    <a:gs pos="50000">
                      <a:srgbClr val="CCFFFF">
                        <a:alpha val="73000"/>
                      </a:srgbClr>
                    </a:gs>
                    <a:gs pos="100000">
                      <a:srgbClr val="00FFFF"/>
                    </a:gs>
                  </a:gsLst>
                  <a:lin ang="5400000" scaled="1"/>
                  <a:tileRect/>
                </a:gradFill>
                <a:ln w="95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dirty="0"/>
                </a:p>
              </p:txBody>
            </p:sp>
            <p:sp>
              <p:nvSpPr>
                <p:cNvPr id="291" name="平行四边形 174">
                  <a:extLst>
                    <a:ext uri="{FF2B5EF4-FFF2-40B4-BE49-F238E27FC236}">
                      <a16:creationId xmlns:a16="http://schemas.microsoft.com/office/drawing/2014/main" id="{4E7745A2-CFF1-C446-C6EB-07A52080CC58}"/>
                    </a:ext>
                  </a:extLst>
                </p:cNvPr>
                <p:cNvSpPr/>
                <p:nvPr/>
              </p:nvSpPr>
              <p:spPr>
                <a:xfrm rot="20726779">
                  <a:off x="7286917" y="3891647"/>
                  <a:ext cx="1269431" cy="1208472"/>
                </a:xfrm>
                <a:prstGeom prst="parallelogram">
                  <a:avLst>
                    <a:gd name="adj" fmla="val 25723"/>
                  </a:avLst>
                </a:prstGeom>
                <a:gradFill flip="none" rotWithShape="1">
                  <a:gsLst>
                    <a:gs pos="56000">
                      <a:srgbClr val="00FFFF">
                        <a:alpha val="62000"/>
                      </a:srgbClr>
                    </a:gs>
                    <a:gs pos="0">
                      <a:srgbClr val="CCFFFF"/>
                    </a:gs>
                    <a:gs pos="100000">
                      <a:srgbClr val="CCFFFF">
                        <a:alpha val="50980"/>
                      </a:srgbClr>
                    </a:gs>
                  </a:gsLst>
                  <a:lin ang="2700000" scaled="1"/>
                  <a:tileRect/>
                </a:gradFill>
                <a:ln>
                  <a:solidFill>
                    <a:schemeClr val="tx1">
                      <a:lumMod val="95000"/>
                      <a:alpha val="3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2" name="平行四边形 175">
                  <a:extLst>
                    <a:ext uri="{FF2B5EF4-FFF2-40B4-BE49-F238E27FC236}">
                      <a16:creationId xmlns:a16="http://schemas.microsoft.com/office/drawing/2014/main" id="{432E9462-DCE3-A6EB-4897-9506CB7F310A}"/>
                    </a:ext>
                  </a:extLst>
                </p:cNvPr>
                <p:cNvSpPr/>
                <p:nvPr/>
              </p:nvSpPr>
              <p:spPr>
                <a:xfrm rot="873221" flipH="1">
                  <a:off x="6374370" y="3894716"/>
                  <a:ext cx="1269431" cy="1208473"/>
                </a:xfrm>
                <a:prstGeom prst="parallelogram">
                  <a:avLst>
                    <a:gd name="adj" fmla="val 26586"/>
                  </a:avLst>
                </a:prstGeom>
                <a:gradFill flip="none" rotWithShape="1">
                  <a:gsLst>
                    <a:gs pos="56000">
                      <a:srgbClr val="00FFFF">
                        <a:alpha val="62000"/>
                      </a:srgbClr>
                    </a:gs>
                    <a:gs pos="0">
                      <a:srgbClr val="CCFFFF"/>
                    </a:gs>
                    <a:gs pos="100000">
                      <a:srgbClr val="CCFFFF">
                        <a:alpha val="50980"/>
                      </a:srgbClr>
                    </a:gs>
                  </a:gsLst>
                  <a:lin ang="2700000" scaled="1"/>
                  <a:tileRect/>
                </a:gradFill>
                <a:ln>
                  <a:solidFill>
                    <a:schemeClr val="tx1">
                      <a:lumMod val="95000"/>
                      <a:alpha val="3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87" name="组合 170">
                <a:extLst>
                  <a:ext uri="{FF2B5EF4-FFF2-40B4-BE49-F238E27FC236}">
                    <a16:creationId xmlns:a16="http://schemas.microsoft.com/office/drawing/2014/main" id="{76C5A062-9EDD-7C68-EF01-978784AB6B72}"/>
                  </a:ext>
                </a:extLst>
              </p:cNvPr>
              <p:cNvGrpSpPr/>
              <p:nvPr/>
            </p:nvGrpSpPr>
            <p:grpSpPr>
              <a:xfrm>
                <a:off x="4139372" y="3425552"/>
                <a:ext cx="505590" cy="505590"/>
                <a:chOff x="7600140" y="1928972"/>
                <a:chExt cx="403678" cy="403678"/>
              </a:xfrm>
              <a:scene3d>
                <a:camera prst="isometricLeftDown">
                  <a:rot lat="600000" lon="2700000" rev="0"/>
                </a:camera>
                <a:lightRig rig="threePt" dir="t"/>
              </a:scene3d>
            </p:grpSpPr>
            <p:sp>
              <p:nvSpPr>
                <p:cNvPr id="288" name="椭圆 171">
                  <a:extLst>
                    <a:ext uri="{FF2B5EF4-FFF2-40B4-BE49-F238E27FC236}">
                      <a16:creationId xmlns:a16="http://schemas.microsoft.com/office/drawing/2014/main" id="{0CFC11FB-1EE3-0DFD-6C95-20786B85FE00}"/>
                    </a:ext>
                  </a:extLst>
                </p:cNvPr>
                <p:cNvSpPr/>
                <p:nvPr/>
              </p:nvSpPr>
              <p:spPr>
                <a:xfrm>
                  <a:off x="7600140" y="1928972"/>
                  <a:ext cx="403678" cy="403678"/>
                </a:xfrm>
                <a:prstGeom prst="ellipse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3d extrusionH="177800">
                    <a:bevelT w="0"/>
                    <a:bevelB w="6350"/>
                  </a:sp3d>
                </a:bodyPr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89" name="图形 172">
                  <a:extLst>
                    <a:ext uri="{FF2B5EF4-FFF2-40B4-BE49-F238E27FC236}">
                      <a16:creationId xmlns:a16="http://schemas.microsoft.com/office/drawing/2014/main" id="{B4303DE5-C1B6-1D16-6CA6-71C62D4830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rcRect/>
                <a:stretch/>
              </p:blipFill>
              <p:spPr>
                <a:xfrm>
                  <a:off x="7718504" y="2065263"/>
                  <a:ext cx="166951" cy="131096"/>
                </a:xfrm>
                <a:prstGeom prst="rect">
                  <a:avLst/>
                </a:prstGeom>
              </p:spPr>
            </p:pic>
          </p:grpSp>
        </p:grpSp>
        <p:sp>
          <p:nvSpPr>
            <p:cNvPr id="284" name="UX_Top_Lid">
              <a:extLst>
                <a:ext uri="{FF2B5EF4-FFF2-40B4-BE49-F238E27FC236}">
                  <a16:creationId xmlns:a16="http://schemas.microsoft.com/office/drawing/2014/main" id="{F02E9E0D-9A77-2FAC-500E-18C8CD86089D}"/>
                </a:ext>
              </a:extLst>
            </p:cNvPr>
            <p:cNvSpPr/>
            <p:nvPr/>
          </p:nvSpPr>
          <p:spPr bwMode="auto">
            <a:xfrm>
              <a:off x="6423755" y="2965688"/>
              <a:ext cx="1607954" cy="411467"/>
            </a:xfrm>
            <a:custGeom>
              <a:avLst/>
              <a:gdLst/>
              <a:ahLst/>
              <a:cxnLst>
                <a:cxn ang="0">
                  <a:pos x="2630" y="338"/>
                </a:cxn>
                <a:cxn ang="0">
                  <a:pos x="1315" y="0"/>
                </a:cxn>
                <a:cxn ang="0">
                  <a:pos x="0" y="338"/>
                </a:cxn>
                <a:cxn ang="0">
                  <a:pos x="1315" y="673"/>
                </a:cxn>
                <a:cxn ang="0">
                  <a:pos x="2630" y="338"/>
                </a:cxn>
              </a:cxnLst>
              <a:rect l="0" t="0" r="r" b="b"/>
              <a:pathLst>
                <a:path w="2630" h="673">
                  <a:moveTo>
                    <a:pt x="2630" y="338"/>
                  </a:moveTo>
                  <a:lnTo>
                    <a:pt x="1315" y="0"/>
                  </a:lnTo>
                  <a:lnTo>
                    <a:pt x="0" y="338"/>
                  </a:lnTo>
                  <a:lnTo>
                    <a:pt x="1315" y="673"/>
                  </a:lnTo>
                  <a:lnTo>
                    <a:pt x="2630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FFFF"/>
                </a:gs>
                <a:gs pos="50000">
                  <a:srgbClr val="00B0F0">
                    <a:alpha val="76000"/>
                  </a:srgbClr>
                </a:gs>
                <a:gs pos="99000">
                  <a:srgbClr val="00FFFF"/>
                </a:gs>
              </a:gsLst>
              <a:lin ang="5400000" scaled="1"/>
              <a:tileRect/>
            </a:gradFill>
            <a:ln w="9525">
              <a:gradFill>
                <a:gsLst>
                  <a:gs pos="0">
                    <a:srgbClr val="FFFFFF">
                      <a:lumMod val="50000"/>
                    </a:srgbClr>
                  </a:gs>
                  <a:gs pos="50000">
                    <a:srgbClr val="FFFFFF">
                      <a:lumMod val="95000"/>
                    </a:srgbClr>
                  </a:gs>
                  <a:gs pos="100000">
                    <a:srgbClr val="FFFFFF"/>
                  </a:gs>
                </a:gsLst>
                <a:lin ang="5400000" scaled="0"/>
              </a:gradFill>
              <a:round/>
            </a:ln>
            <a:effectLst>
              <a:outerShdw blurRad="254000" dist="368300" dir="5400000" sx="87000" sy="87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285" name="文本框 90">
              <a:extLst>
                <a:ext uri="{FF2B5EF4-FFF2-40B4-BE49-F238E27FC236}">
                  <a16:creationId xmlns:a16="http://schemas.microsoft.com/office/drawing/2014/main" id="{546E12CB-9F41-110C-4FE5-F9BA6D5FC576}"/>
                </a:ext>
              </a:extLst>
            </p:cNvPr>
            <p:cNvSpPr txBox="1"/>
            <p:nvPr/>
          </p:nvSpPr>
          <p:spPr>
            <a:xfrm>
              <a:off x="6461875" y="2728042"/>
              <a:ext cx="1353040" cy="241201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isometricLeftDown">
                  <a:rot lat="1200000" lon="2160000" rev="0"/>
                </a:camera>
                <a:lightRig rig="threePt" dir="t"/>
              </a:scene3d>
              <a:sp3d extrusionH="38100">
                <a:bevelB w="38100" h="38100"/>
                <a:extrusionClr>
                  <a:srgbClr val="00FFFF"/>
                </a:extrusionClr>
                <a:contourClr>
                  <a:schemeClr val="tx1">
                    <a:lumMod val="95000"/>
                  </a:schemeClr>
                </a:contourClr>
              </a:sp3d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9" name="case_front"/>
          <p:cNvSpPr/>
          <p:nvPr/>
        </p:nvSpPr>
        <p:spPr bwMode="auto">
          <a:xfrm rot="10800000">
            <a:off x="3836560" y="2221142"/>
            <a:ext cx="7673273" cy="3871253"/>
          </a:xfrm>
          <a:custGeom>
            <a:avLst/>
            <a:gdLst>
              <a:gd name="connsiteX0" fmla="*/ 10000 w 10000"/>
              <a:gd name="connsiteY0" fmla="*/ 11576 h 11576"/>
              <a:gd name="connsiteX1" fmla="*/ 5000 w 10000"/>
              <a:gd name="connsiteY1" fmla="*/ 10112 h 11576"/>
              <a:gd name="connsiteX2" fmla="*/ 0 w 10000"/>
              <a:gd name="connsiteY2" fmla="*/ 11576 h 11576"/>
              <a:gd name="connsiteX3" fmla="*/ 0 w 10000"/>
              <a:gd name="connsiteY3" fmla="*/ 3044 h 11576"/>
              <a:gd name="connsiteX4" fmla="*/ 5073 w 10000"/>
              <a:gd name="connsiteY4" fmla="*/ 0 h 11576"/>
              <a:gd name="connsiteX5" fmla="*/ 10000 w 10000"/>
              <a:gd name="connsiteY5" fmla="*/ 3044 h 11576"/>
              <a:gd name="connsiteX6" fmla="*/ 10000 w 10000"/>
              <a:gd name="connsiteY6" fmla="*/ 11576 h 11576"/>
              <a:gd name="connsiteX0" fmla="*/ 10000 w 10000"/>
              <a:gd name="connsiteY0" fmla="*/ 11576 h 11576"/>
              <a:gd name="connsiteX1" fmla="*/ 4976 w 10000"/>
              <a:gd name="connsiteY1" fmla="*/ 8705 h 11576"/>
              <a:gd name="connsiteX2" fmla="*/ 0 w 10000"/>
              <a:gd name="connsiteY2" fmla="*/ 11576 h 11576"/>
              <a:gd name="connsiteX3" fmla="*/ 0 w 10000"/>
              <a:gd name="connsiteY3" fmla="*/ 3044 h 11576"/>
              <a:gd name="connsiteX4" fmla="*/ 5073 w 10000"/>
              <a:gd name="connsiteY4" fmla="*/ 0 h 11576"/>
              <a:gd name="connsiteX5" fmla="*/ 10000 w 10000"/>
              <a:gd name="connsiteY5" fmla="*/ 3044 h 11576"/>
              <a:gd name="connsiteX6" fmla="*/ 10000 w 10000"/>
              <a:gd name="connsiteY6" fmla="*/ 11576 h 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1576">
                <a:moveTo>
                  <a:pt x="10000" y="11576"/>
                </a:moveTo>
                <a:lnTo>
                  <a:pt x="4976" y="8705"/>
                </a:lnTo>
                <a:lnTo>
                  <a:pt x="0" y="11576"/>
                </a:lnTo>
                <a:lnTo>
                  <a:pt x="0" y="3044"/>
                </a:lnTo>
                <a:lnTo>
                  <a:pt x="5073" y="0"/>
                </a:lnTo>
                <a:lnTo>
                  <a:pt x="10000" y="3044"/>
                </a:lnTo>
                <a:lnTo>
                  <a:pt x="10000" y="11576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36000"/>
                </a:schemeClr>
              </a:gs>
              <a:gs pos="12000">
                <a:schemeClr val="accent4">
                  <a:alpha val="0"/>
                </a:schemeClr>
              </a:gs>
              <a:gs pos="46000">
                <a:srgbClr val="FBBB46">
                  <a:alpha val="0"/>
                </a:srgbClr>
              </a:gs>
              <a:gs pos="50000">
                <a:schemeClr val="tx1">
                  <a:alpha val="40000"/>
                </a:schemeClr>
              </a:gs>
              <a:gs pos="54000">
                <a:srgbClr val="FFC000">
                  <a:alpha val="0"/>
                </a:srgbClr>
              </a:gs>
              <a:gs pos="88000">
                <a:srgbClr val="FBBB46">
                  <a:alpha val="0"/>
                </a:srgbClr>
              </a:gs>
              <a:gs pos="100000">
                <a:schemeClr val="accent4">
                  <a:alpha val="36000"/>
                </a:schemeClr>
              </a:gs>
            </a:gsLst>
            <a:lin ang="21594000" scaled="0"/>
            <a:tileRect/>
          </a:gradFill>
          <a:ln w="9525">
            <a:solidFill>
              <a:schemeClr val="accent4">
                <a:alpha val="72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Web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033B69-57D4-317B-1B35-0ADC701A097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52886" y="3131299"/>
            <a:ext cx="1950764" cy="195076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E629B9-D1BD-848F-FB19-1C4A80771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76" y="2671842"/>
            <a:ext cx="3677308" cy="75713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228600" indent="-228600">
              <a:buFont typeface="Arial" panose="020B0604020202020204" pitchFamily="34" charset="0"/>
            </a:pPr>
            <a:r>
              <a:rPr lang="en-US" sz="4800" dirty="0">
                <a:solidFill>
                  <a:srgbClr val="D01330"/>
                </a:solidFill>
                <a:latin typeface="Bebas Neue" panose="020B0606020202050201" pitchFamily="34" charset="0"/>
                <a:ea typeface="+mn-ea"/>
                <a:cs typeface="Poppins" panose="02000000000000000000" pitchFamily="2" charset="0"/>
              </a:rPr>
              <a:t>Bip300</a:t>
            </a:r>
          </a:p>
        </p:txBody>
      </p:sp>
      <p:sp>
        <p:nvSpPr>
          <p:cNvPr id="7" name="文本框 51">
            <a:extLst>
              <a:ext uri="{FF2B5EF4-FFF2-40B4-BE49-F238E27FC236}">
                <a16:creationId xmlns:a16="http://schemas.microsoft.com/office/drawing/2014/main" id="{467D5839-6A7E-ACF3-087F-4EFF5E09B93D}"/>
              </a:ext>
            </a:extLst>
          </p:cNvPr>
          <p:cNvSpPr txBox="1"/>
          <p:nvPr/>
        </p:nvSpPr>
        <p:spPr>
          <a:xfrm>
            <a:off x="292190" y="3622935"/>
            <a:ext cx="4679138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spcBef>
                <a:spcPts val="500"/>
              </a:spcBef>
            </a:pPr>
            <a:r>
              <a:rPr lang="en-US" altLang="zh-CN" sz="1600" dirty="0">
                <a:latin typeface="Poppins" panose="02000000000000000000" pitchFamily="2" charset="0"/>
                <a:cs typeface="Poppins" panose="02000000000000000000" pitchFamily="2" charset="0"/>
              </a:rPr>
              <a:t>…just more for</a:t>
            </a:r>
            <a:br>
              <a:rPr lang="en-US" altLang="zh-CN" sz="1600" dirty="0">
                <a:latin typeface="Poppins" panose="02000000000000000000" pitchFamily="2" charset="0"/>
                <a:cs typeface="Poppins" panose="02000000000000000000" pitchFamily="2" charset="0"/>
              </a:rPr>
            </a:br>
            <a:r>
              <a:rPr lang="en-US" altLang="zh-CN" sz="1600" dirty="0">
                <a:latin typeface="Poppins" panose="02000000000000000000" pitchFamily="2" charset="0"/>
                <a:cs typeface="Poppins" panose="02000000000000000000" pitchFamily="2" charset="0"/>
              </a:rPr>
              <a:t>Bip300 to copy!</a:t>
            </a:r>
            <a:endParaRPr lang="zh-CN" altLang="en-US" sz="1600" dirty="0">
              <a:latin typeface="Poppins" panose="02000000000000000000" pitchFamily="2" charset="0"/>
              <a:cs typeface="Poppins" panose="02000000000000000000" pitchFamily="2" charset="0"/>
            </a:endParaRPr>
          </a:p>
        </p:txBody>
      </p:sp>
      <p:cxnSp>
        <p:nvCxnSpPr>
          <p:cNvPr id="8" name="直接连接符 49">
            <a:extLst>
              <a:ext uri="{FF2B5EF4-FFF2-40B4-BE49-F238E27FC236}">
                <a16:creationId xmlns:a16="http://schemas.microsoft.com/office/drawing/2014/main" id="{6C20EE1A-E224-75BD-07EB-0D9B74FE05A7}"/>
              </a:ext>
            </a:extLst>
          </p:cNvPr>
          <p:cNvCxnSpPr/>
          <p:nvPr/>
        </p:nvCxnSpPr>
        <p:spPr>
          <a:xfrm>
            <a:off x="574523" y="3473372"/>
            <a:ext cx="1508427" cy="0"/>
          </a:xfrm>
          <a:prstGeom prst="line">
            <a:avLst/>
          </a:prstGeom>
          <a:ln>
            <a:gradFill flip="none" rotWithShape="1">
              <a:gsLst>
                <a:gs pos="0">
                  <a:schemeClr val="tx1">
                    <a:alpha val="36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840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FD0F92D2-38E3-EAF9-4882-0A5E0FD6D3AD}"/>
              </a:ext>
            </a:extLst>
          </p:cNvPr>
          <p:cNvSpPr/>
          <p:nvPr/>
        </p:nvSpPr>
        <p:spPr>
          <a:xfrm>
            <a:off x="5099531" y="3694407"/>
            <a:ext cx="1357093" cy="4992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Bebas Neue"/>
              </a:rPr>
              <a:t>WeChat Pay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7736040-D7DB-93C7-3769-8323DBF7975C}"/>
              </a:ext>
            </a:extLst>
          </p:cNvPr>
          <p:cNvCxnSpPr>
            <a:cxnSpLocks/>
            <a:endCxn id="83" idx="2"/>
          </p:cNvCxnSpPr>
          <p:nvPr/>
        </p:nvCxnSpPr>
        <p:spPr>
          <a:xfrm flipV="1">
            <a:off x="5459417" y="4193705"/>
            <a:ext cx="318661" cy="738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FF477672-8C92-5278-B1C4-1512E52DA68E}"/>
              </a:ext>
            </a:extLst>
          </p:cNvPr>
          <p:cNvSpPr/>
          <p:nvPr/>
        </p:nvSpPr>
        <p:spPr>
          <a:xfrm>
            <a:off x="5120635" y="4793985"/>
            <a:ext cx="715551" cy="3781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0C017-5EA9-4186-1D04-82DFB2B8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890" y="365125"/>
            <a:ext cx="4297146" cy="1325563"/>
          </a:xfrm>
        </p:spPr>
        <p:txBody>
          <a:bodyPr/>
          <a:lstStyle/>
          <a:p>
            <a:r>
              <a:rPr lang="en-US" dirty="0">
                <a:latin typeface="Bebas Neue"/>
              </a:rPr>
              <a:t>Everything</a:t>
            </a:r>
            <a:br>
              <a:rPr lang="en-US" dirty="0">
                <a:latin typeface="Bebas Neue"/>
              </a:rPr>
            </a:br>
            <a:r>
              <a:rPr lang="en-US" dirty="0">
                <a:latin typeface="Bebas Neue"/>
              </a:rPr>
              <a:t>on Top of Bitcoin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91FFBB-812F-B57E-F3A8-F77C9EEF3A85}"/>
              </a:ext>
            </a:extLst>
          </p:cNvPr>
          <p:cNvSpPr/>
          <p:nvPr/>
        </p:nvSpPr>
        <p:spPr>
          <a:xfrm>
            <a:off x="313507" y="3670227"/>
            <a:ext cx="672029" cy="49929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Bebas Neue"/>
              </a:rPr>
              <a:t>ETH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224367-CFBD-F267-9016-476B83B943DF}"/>
              </a:ext>
            </a:extLst>
          </p:cNvPr>
          <p:cNvSpPr/>
          <p:nvPr/>
        </p:nvSpPr>
        <p:spPr>
          <a:xfrm>
            <a:off x="1160424" y="3670227"/>
            <a:ext cx="817085" cy="4992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Bebas Neue"/>
              </a:rPr>
              <a:t>zCash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2828BA-0FB1-433B-5C1E-5E66E962D79D}"/>
              </a:ext>
            </a:extLst>
          </p:cNvPr>
          <p:cNvSpPr/>
          <p:nvPr/>
        </p:nvSpPr>
        <p:spPr>
          <a:xfrm>
            <a:off x="2152397" y="3686752"/>
            <a:ext cx="951125" cy="4992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  <a:latin typeface="Bebas Neue"/>
              </a:rPr>
              <a:t>FileCoin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62181-0F6A-0974-9A9C-5CC21EEAD03C}"/>
              </a:ext>
            </a:extLst>
          </p:cNvPr>
          <p:cNvSpPr/>
          <p:nvPr/>
        </p:nvSpPr>
        <p:spPr>
          <a:xfrm>
            <a:off x="4150139" y="3708786"/>
            <a:ext cx="719771" cy="4992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Bebas Neue"/>
              </a:rPr>
              <a:t>VISA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37F735-769D-A281-3EB3-74880B24A6C3}"/>
              </a:ext>
            </a:extLst>
          </p:cNvPr>
          <p:cNvSpPr/>
          <p:nvPr/>
        </p:nvSpPr>
        <p:spPr>
          <a:xfrm>
            <a:off x="3217467" y="3569106"/>
            <a:ext cx="835446" cy="73813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Bebas Neue"/>
              </a:rPr>
              <a:t>BTC</a:t>
            </a:r>
            <a:br>
              <a:rPr lang="en-US" dirty="0">
                <a:solidFill>
                  <a:schemeClr val="accent4"/>
                </a:solidFill>
                <a:latin typeface="Bebas Neue"/>
              </a:rPr>
            </a:br>
            <a:r>
              <a:rPr lang="en-US" dirty="0">
                <a:solidFill>
                  <a:schemeClr val="accent4"/>
                </a:solidFill>
                <a:latin typeface="Bebas Neue"/>
              </a:rPr>
              <a:t>Today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48C979-D410-988F-6D07-34DF8550440E}"/>
              </a:ext>
            </a:extLst>
          </p:cNvPr>
          <p:cNvCxnSpPr>
            <a:endCxn id="4" idx="2"/>
          </p:cNvCxnSpPr>
          <p:nvPr/>
        </p:nvCxnSpPr>
        <p:spPr>
          <a:xfrm flipH="1" flipV="1">
            <a:off x="649522" y="4169525"/>
            <a:ext cx="10555" cy="64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891746-3C20-76A0-5441-AD7E0AA1818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568967" y="4169525"/>
            <a:ext cx="0" cy="644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9F1A8EF-C122-6895-83BC-EAF541228B5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871" y="4690467"/>
            <a:ext cx="526620" cy="5314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D0DE01-9ACC-EBFD-41FB-5E0A50DA07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lumMod val="75000"/>
                <a:lumOff val="2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5656" y="4690467"/>
            <a:ext cx="526620" cy="531485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0117182-8DEA-5243-E8E0-E6AB92C50E06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627957" y="4186050"/>
            <a:ext cx="3" cy="6279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64ACB5F-6EEC-12E5-8EE5-F293F45EDD1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626831" y="4307236"/>
            <a:ext cx="8359" cy="6389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46CD5F-608D-A4A4-4E29-9CADD374B942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4510025" y="4208084"/>
            <a:ext cx="0" cy="738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9C5EABD-780D-27C3-4979-96F6771C3D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3520" y="4678841"/>
            <a:ext cx="526620" cy="531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6C8F65-4018-0490-A81B-8A660D3F61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4649" y="4678636"/>
            <a:ext cx="526620" cy="531485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B6D585B-A4C9-A9A5-1350-9CD586374FC6}"/>
              </a:ext>
            </a:extLst>
          </p:cNvPr>
          <p:cNvCxnSpPr/>
          <p:nvPr/>
        </p:nvCxnSpPr>
        <p:spPr>
          <a:xfrm flipV="1">
            <a:off x="6668877" y="459475"/>
            <a:ext cx="0" cy="5927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A6A2B5D4-80E8-36B4-2B2B-9A8E248CCF53}"/>
              </a:ext>
            </a:extLst>
          </p:cNvPr>
          <p:cNvSpPr/>
          <p:nvPr/>
        </p:nvSpPr>
        <p:spPr>
          <a:xfrm>
            <a:off x="8678085" y="4070732"/>
            <a:ext cx="1343894" cy="60790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Bebas Neue"/>
              </a:rPr>
              <a:t>BTC + Drivechain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6D022E6-757A-A7E9-75F3-3A84256439D1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9300369" y="4678636"/>
            <a:ext cx="49663" cy="6405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3F37C1CB-A953-6796-D3CD-A1225B003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37058" y="5051804"/>
            <a:ext cx="526620" cy="531485"/>
          </a:xfrm>
          <a:prstGeom prst="rect">
            <a:avLst/>
          </a:prstGeom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id="{FCAB6932-0D8E-106C-2242-1EBDEA0BA644}"/>
              </a:ext>
            </a:extLst>
          </p:cNvPr>
          <p:cNvSpPr/>
          <p:nvPr/>
        </p:nvSpPr>
        <p:spPr>
          <a:xfrm>
            <a:off x="6172101" y="4728987"/>
            <a:ext cx="1266936" cy="1013552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9D6CFBDF-DED3-1E76-AF25-F707866172EE}"/>
              </a:ext>
            </a:extLst>
          </p:cNvPr>
          <p:cNvSpPr txBox="1">
            <a:spLocks/>
          </p:cNvSpPr>
          <p:nvPr/>
        </p:nvSpPr>
        <p:spPr>
          <a:xfrm>
            <a:off x="4891699" y="5840085"/>
            <a:ext cx="1899122" cy="697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Bebas Neue"/>
              </a:rPr>
              <a:t>Today </a:t>
            </a:r>
            <a:r>
              <a:rPr lang="en-US" sz="2800" dirty="0">
                <a:latin typeface="Bebas Neue"/>
                <a:sym typeface="Wingdings" panose="05000000000000000000" pitchFamily="2" charset="2"/>
              </a:rPr>
              <a:t></a:t>
            </a:r>
            <a:endParaRPr lang="en-US" sz="2800" dirty="0">
              <a:latin typeface="Bebas Neue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51A8D499-6DC9-B281-0674-BA27415C1CFF}"/>
              </a:ext>
            </a:extLst>
          </p:cNvPr>
          <p:cNvSpPr txBox="1">
            <a:spLocks/>
          </p:cNvSpPr>
          <p:nvPr/>
        </p:nvSpPr>
        <p:spPr>
          <a:xfrm>
            <a:off x="6977185" y="5840085"/>
            <a:ext cx="2093753" cy="697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Bebas Neue"/>
              </a:rPr>
              <a:t>Tomorrow </a:t>
            </a:r>
            <a:r>
              <a:rPr lang="en-US" sz="2800" dirty="0">
                <a:latin typeface="Bebas Neue"/>
                <a:sym typeface="Wingdings" panose="05000000000000000000" pitchFamily="2" charset="2"/>
              </a:rPr>
              <a:t></a:t>
            </a:r>
            <a:endParaRPr lang="en-US" sz="2800" dirty="0">
              <a:latin typeface="Bebas Neue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8C9E31-9F9A-5C26-EFA3-917DB697C157}"/>
              </a:ext>
            </a:extLst>
          </p:cNvPr>
          <p:cNvSpPr/>
          <p:nvPr/>
        </p:nvSpPr>
        <p:spPr>
          <a:xfrm>
            <a:off x="6976580" y="2790615"/>
            <a:ext cx="672029" cy="49929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Bebas Neue"/>
              </a:rPr>
              <a:t>ETH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836076-8D2A-503D-6698-48289FB43D14}"/>
              </a:ext>
            </a:extLst>
          </p:cNvPr>
          <p:cNvSpPr/>
          <p:nvPr/>
        </p:nvSpPr>
        <p:spPr>
          <a:xfrm>
            <a:off x="7740317" y="2351803"/>
            <a:ext cx="817085" cy="499298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Bebas Neue"/>
              </a:rPr>
              <a:t>zCash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C567541-AA41-E0DA-FFA2-572D16030309}"/>
              </a:ext>
            </a:extLst>
          </p:cNvPr>
          <p:cNvSpPr/>
          <p:nvPr/>
        </p:nvSpPr>
        <p:spPr>
          <a:xfrm>
            <a:off x="8730967" y="2360565"/>
            <a:ext cx="951125" cy="4992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  <a:latin typeface="Bebas Neue"/>
              </a:rPr>
              <a:t>FileCoin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1A4186C-D921-11E7-B050-D31B7CD35922}"/>
              </a:ext>
            </a:extLst>
          </p:cNvPr>
          <p:cNvSpPr/>
          <p:nvPr/>
        </p:nvSpPr>
        <p:spPr>
          <a:xfrm>
            <a:off x="9833819" y="2704322"/>
            <a:ext cx="719771" cy="4992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Bebas Neue"/>
              </a:rPr>
              <a:t>VISA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FCAE158-358D-2F2B-B7F6-4AC39C3F5FF0}"/>
              </a:ext>
            </a:extLst>
          </p:cNvPr>
          <p:cNvCxnSpPr>
            <a:cxnSpLocks/>
            <a:stCxn id="43" idx="0"/>
            <a:endCxn id="49" idx="2"/>
          </p:cNvCxnSpPr>
          <p:nvPr/>
        </p:nvCxnSpPr>
        <p:spPr>
          <a:xfrm flipH="1" flipV="1">
            <a:off x="7312595" y="3289913"/>
            <a:ext cx="2037437" cy="7808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BE5F02A-C217-72EF-F714-F6E8FB436B4A}"/>
              </a:ext>
            </a:extLst>
          </p:cNvPr>
          <p:cNvCxnSpPr>
            <a:cxnSpLocks/>
            <a:stCxn id="43" idx="0"/>
            <a:endCxn id="50" idx="2"/>
          </p:cNvCxnSpPr>
          <p:nvPr/>
        </p:nvCxnSpPr>
        <p:spPr>
          <a:xfrm flipH="1" flipV="1">
            <a:off x="8148860" y="2851101"/>
            <a:ext cx="1201172" cy="1219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5C51D87-0DDF-C9FA-A920-612CF982D7A0}"/>
              </a:ext>
            </a:extLst>
          </p:cNvPr>
          <p:cNvCxnSpPr>
            <a:cxnSpLocks/>
            <a:stCxn id="43" idx="0"/>
            <a:endCxn id="51" idx="2"/>
          </p:cNvCxnSpPr>
          <p:nvPr/>
        </p:nvCxnSpPr>
        <p:spPr>
          <a:xfrm flipH="1" flipV="1">
            <a:off x="9206530" y="2859863"/>
            <a:ext cx="143502" cy="1210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89093AD-976B-E734-1DF3-B2FC5C249A3E}"/>
              </a:ext>
            </a:extLst>
          </p:cNvPr>
          <p:cNvCxnSpPr>
            <a:cxnSpLocks/>
            <a:stCxn id="43" idx="0"/>
            <a:endCxn id="52" idx="2"/>
          </p:cNvCxnSpPr>
          <p:nvPr/>
        </p:nvCxnSpPr>
        <p:spPr>
          <a:xfrm flipV="1">
            <a:off x="9350032" y="3203620"/>
            <a:ext cx="843673" cy="8671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E909F031-FFD2-D9F5-EB1A-26F4843F1A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0" b="24105"/>
          <a:stretch/>
        </p:blipFill>
        <p:spPr>
          <a:xfrm>
            <a:off x="4171617" y="4835148"/>
            <a:ext cx="668807" cy="33704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9A9E57E-3B99-B69C-610F-3492F0BC89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161" y="4611811"/>
            <a:ext cx="668806" cy="668806"/>
          </a:xfrm>
          <a:prstGeom prst="rect">
            <a:avLst/>
          </a:prstGeom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5D862A2A-4B0D-DC44-9872-E1F67FB3D6E9}"/>
              </a:ext>
            </a:extLst>
          </p:cNvPr>
          <p:cNvSpPr/>
          <p:nvPr/>
        </p:nvSpPr>
        <p:spPr>
          <a:xfrm>
            <a:off x="10692407" y="2961618"/>
            <a:ext cx="1357093" cy="4992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Bebas Neue"/>
              </a:rPr>
              <a:t>WeChat Pay</a:t>
            </a:r>
          </a:p>
        </p:txBody>
      </p: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186DCC62-80FD-62B1-C4C4-356D60605E1A}"/>
              </a:ext>
            </a:extLst>
          </p:cNvPr>
          <p:cNvCxnSpPr>
            <a:cxnSpLocks/>
            <a:stCxn id="43" idx="0"/>
            <a:endCxn id="1025" idx="2"/>
          </p:cNvCxnSpPr>
          <p:nvPr/>
        </p:nvCxnSpPr>
        <p:spPr>
          <a:xfrm flipV="1">
            <a:off x="9350032" y="3460916"/>
            <a:ext cx="2020922" cy="609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C02B89FA-B6A7-D2F6-35D4-0A10F4943348}"/>
              </a:ext>
            </a:extLst>
          </p:cNvPr>
          <p:cNvSpPr/>
          <p:nvPr/>
        </p:nvSpPr>
        <p:spPr>
          <a:xfrm>
            <a:off x="10254052" y="5971339"/>
            <a:ext cx="714130" cy="3781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4" name="Picture 1053">
            <a:extLst>
              <a:ext uri="{FF2B5EF4-FFF2-40B4-BE49-F238E27FC236}">
                <a16:creationId xmlns:a16="http://schemas.microsoft.com/office/drawing/2014/main" id="{6FA6F398-6E97-C44E-B134-9AB9F499FE2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8798" y="5274186"/>
            <a:ext cx="526620" cy="531485"/>
          </a:xfrm>
          <a:prstGeom prst="rect">
            <a:avLst/>
          </a:prstGeom>
        </p:spPr>
      </p:pic>
      <p:pic>
        <p:nvPicPr>
          <p:cNvPr id="1055" name="Picture 1054">
            <a:extLst>
              <a:ext uri="{FF2B5EF4-FFF2-40B4-BE49-F238E27FC236}">
                <a16:creationId xmlns:a16="http://schemas.microsoft.com/office/drawing/2014/main" id="{A94A24D2-AE3D-7078-89C1-00129C2A95A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25298" y="4925610"/>
            <a:ext cx="526620" cy="531485"/>
          </a:xfrm>
          <a:prstGeom prst="rect">
            <a:avLst/>
          </a:prstGeom>
        </p:spPr>
      </p:pic>
      <p:pic>
        <p:nvPicPr>
          <p:cNvPr id="1056" name="Picture 1055">
            <a:extLst>
              <a:ext uri="{FF2B5EF4-FFF2-40B4-BE49-F238E27FC236}">
                <a16:creationId xmlns:a16="http://schemas.microsoft.com/office/drawing/2014/main" id="{B21EF0B6-5886-F303-4B41-865C1BFC4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01842" y="5842679"/>
            <a:ext cx="526620" cy="531485"/>
          </a:xfrm>
          <a:prstGeom prst="rect">
            <a:avLst/>
          </a:prstGeom>
        </p:spPr>
      </p:pic>
      <p:pic>
        <p:nvPicPr>
          <p:cNvPr id="1057" name="Picture 1056">
            <a:extLst>
              <a:ext uri="{FF2B5EF4-FFF2-40B4-BE49-F238E27FC236}">
                <a16:creationId xmlns:a16="http://schemas.microsoft.com/office/drawing/2014/main" id="{C809F659-4067-5C6A-8651-7199248A11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0" b="24105"/>
          <a:stretch/>
        </p:blipFill>
        <p:spPr>
          <a:xfrm>
            <a:off x="10678639" y="5468628"/>
            <a:ext cx="668807" cy="337043"/>
          </a:xfrm>
          <a:prstGeom prst="rect">
            <a:avLst/>
          </a:prstGeom>
        </p:spPr>
      </p:pic>
      <p:pic>
        <p:nvPicPr>
          <p:cNvPr id="1058" name="Picture 1057">
            <a:extLst>
              <a:ext uri="{FF2B5EF4-FFF2-40B4-BE49-F238E27FC236}">
                <a16:creationId xmlns:a16="http://schemas.microsoft.com/office/drawing/2014/main" id="{85F040EE-73AE-1319-E55F-68283EF10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086" y="5789165"/>
            <a:ext cx="668806" cy="668806"/>
          </a:xfrm>
          <a:prstGeom prst="rect">
            <a:avLst/>
          </a:prstGeom>
        </p:spPr>
      </p:pic>
      <p:sp>
        <p:nvSpPr>
          <p:cNvPr id="1059" name="&quot;Not Allowed&quot; Symbol 1058">
            <a:extLst>
              <a:ext uri="{FF2B5EF4-FFF2-40B4-BE49-F238E27FC236}">
                <a16:creationId xmlns:a16="http://schemas.microsoft.com/office/drawing/2014/main" id="{16D707DC-E8EE-3ADB-4F18-40C8E2F448C6}"/>
              </a:ext>
            </a:extLst>
          </p:cNvPr>
          <p:cNvSpPr/>
          <p:nvPr/>
        </p:nvSpPr>
        <p:spPr>
          <a:xfrm>
            <a:off x="10224007" y="4782356"/>
            <a:ext cx="1875383" cy="1902381"/>
          </a:xfrm>
          <a:prstGeom prst="noSmoking">
            <a:avLst>
              <a:gd name="adj" fmla="val 11499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1">
                <a:shade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243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4891A1-4292-2B6F-CE1D-B492125157D3}"/>
              </a:ext>
            </a:extLst>
          </p:cNvPr>
          <p:cNvCxnSpPr/>
          <p:nvPr/>
        </p:nvCxnSpPr>
        <p:spPr>
          <a:xfrm flipV="1">
            <a:off x="9356992" y="570179"/>
            <a:ext cx="0" cy="5927075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ED8623F-69B1-6C58-F4F3-1E9FF1889F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358" y="773569"/>
            <a:ext cx="3454539" cy="5539175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4997D6-0FC1-37C7-3D43-D806BC04A436}"/>
              </a:ext>
            </a:extLst>
          </p:cNvPr>
          <p:cNvSpPr/>
          <p:nvPr/>
        </p:nvSpPr>
        <p:spPr>
          <a:xfrm>
            <a:off x="3552909" y="2486742"/>
            <a:ext cx="1357093" cy="4992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Bebas Neue"/>
              </a:rPr>
              <a:t>WeChat Pay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5AE112-43C6-E343-F8CC-142F20A0FED7}"/>
              </a:ext>
            </a:extLst>
          </p:cNvPr>
          <p:cNvSpPr/>
          <p:nvPr/>
        </p:nvSpPr>
        <p:spPr>
          <a:xfrm>
            <a:off x="7842200" y="4094809"/>
            <a:ext cx="672029" cy="49929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Bebas Neue"/>
              </a:rPr>
              <a:t>ETH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E32129-FAEF-B1B7-BB66-5CD448AEF66E}"/>
              </a:ext>
            </a:extLst>
          </p:cNvPr>
          <p:cNvSpPr/>
          <p:nvPr/>
        </p:nvSpPr>
        <p:spPr>
          <a:xfrm>
            <a:off x="4005782" y="4258351"/>
            <a:ext cx="817085" cy="4992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Bebas Neue"/>
              </a:rPr>
              <a:t>zCash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3C9C65-C960-BDF2-883B-96882482F4E3}"/>
              </a:ext>
            </a:extLst>
          </p:cNvPr>
          <p:cNvSpPr/>
          <p:nvPr/>
        </p:nvSpPr>
        <p:spPr>
          <a:xfrm>
            <a:off x="6100173" y="6213514"/>
            <a:ext cx="951125" cy="4957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  <a:latin typeface="Bebas Neue"/>
              </a:rPr>
              <a:t>FileCoin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E7D2CC-22C4-0AC9-A1B8-1732D1FB8D89}"/>
              </a:ext>
            </a:extLst>
          </p:cNvPr>
          <p:cNvSpPr/>
          <p:nvPr/>
        </p:nvSpPr>
        <p:spPr>
          <a:xfrm>
            <a:off x="7530674" y="2390220"/>
            <a:ext cx="719771" cy="4992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Bebas Neue"/>
              </a:rPr>
              <a:t>VISA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E68E50-EC17-86C2-AD51-8DF743CCA0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3" t="5301" r="27843" b="5703"/>
          <a:stretch/>
        </p:blipFill>
        <p:spPr>
          <a:xfrm>
            <a:off x="10540049" y="2698795"/>
            <a:ext cx="735565" cy="146041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C386D06-DD75-576F-F503-66EC3F1B40DD}"/>
              </a:ext>
            </a:extLst>
          </p:cNvPr>
          <p:cNvSpPr/>
          <p:nvPr/>
        </p:nvSpPr>
        <p:spPr>
          <a:xfrm>
            <a:off x="10235885" y="4336286"/>
            <a:ext cx="1343894" cy="6478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Bebas Neue"/>
              </a:rPr>
              <a:t>BTC + Drivechain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669D85F-5681-2E5D-AFD9-261DE12EB9DB}"/>
              </a:ext>
            </a:extLst>
          </p:cNvPr>
          <p:cNvSpPr/>
          <p:nvPr/>
        </p:nvSpPr>
        <p:spPr>
          <a:xfrm>
            <a:off x="8766834" y="3005675"/>
            <a:ext cx="1266936" cy="846650"/>
          </a:xfrm>
          <a:prstGeom prst="rightArrow">
            <a:avLst>
              <a:gd name="adj1" fmla="val 36988"/>
              <a:gd name="adj2" fmla="val 63012"/>
            </a:avLst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CC80DB-8D32-F35D-479F-4D378B32D58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482" y="3198402"/>
            <a:ext cx="951126" cy="83073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B6CDC42-7C9F-D795-029F-2F90A8BA64A4}"/>
              </a:ext>
            </a:extLst>
          </p:cNvPr>
          <p:cNvSpPr/>
          <p:nvPr/>
        </p:nvSpPr>
        <p:spPr>
          <a:xfrm>
            <a:off x="1557498" y="4339772"/>
            <a:ext cx="951125" cy="6478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Bebas Neue"/>
              </a:rPr>
              <a:t>BTC</a:t>
            </a:r>
            <a:br>
              <a:rPr lang="en-US" dirty="0">
                <a:solidFill>
                  <a:schemeClr val="accent4"/>
                </a:solidFill>
                <a:latin typeface="Bebas Neue"/>
              </a:rPr>
            </a:br>
            <a:r>
              <a:rPr lang="en-US" dirty="0">
                <a:solidFill>
                  <a:schemeClr val="accent4"/>
                </a:solidFill>
                <a:latin typeface="Bebas Neue"/>
              </a:rPr>
              <a:t>Today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8D19A-BF7C-8B3A-0406-994635AF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47" y="221234"/>
            <a:ext cx="4229268" cy="1662650"/>
          </a:xfrm>
        </p:spPr>
        <p:txBody>
          <a:bodyPr>
            <a:normAutofit fontScale="90000"/>
          </a:bodyPr>
          <a:lstStyle/>
          <a:p>
            <a:r>
              <a:rPr lang="en-US" dirty="0"/>
              <a:t>The Coming Death</a:t>
            </a:r>
            <a:br>
              <a:rPr lang="en-US" dirty="0"/>
            </a:br>
            <a:r>
              <a:rPr lang="en-US" dirty="0"/>
              <a:t>of Bitcoin’s</a:t>
            </a:r>
            <a:br>
              <a:rPr lang="en-US" dirty="0"/>
            </a:br>
            <a:r>
              <a:rPr lang="en-US" dirty="0"/>
              <a:t>Competitors</a:t>
            </a:r>
          </a:p>
        </p:txBody>
      </p:sp>
    </p:spTree>
    <p:extLst>
      <p:ext uri="{BB962C8B-B14F-4D97-AF65-F5344CB8AC3E}">
        <p14:creationId xmlns:p14="http://schemas.microsoft.com/office/powerpoint/2010/main" val="53126260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982C783-2A47-7ECA-3268-68567EC6EAB2}"/>
              </a:ext>
            </a:extLst>
          </p:cNvPr>
          <p:cNvGrpSpPr/>
          <p:nvPr/>
        </p:nvGrpSpPr>
        <p:grpSpPr>
          <a:xfrm>
            <a:off x="263804" y="-275447"/>
            <a:ext cx="3388800" cy="5069497"/>
            <a:chOff x="3903844" y="240238"/>
            <a:chExt cx="3388800" cy="4235218"/>
          </a:xfrm>
        </p:grpSpPr>
        <p:sp>
          <p:nvSpPr>
            <p:cNvPr id="12" name="Title 3">
              <a:extLst>
                <a:ext uri="{FF2B5EF4-FFF2-40B4-BE49-F238E27FC236}">
                  <a16:creationId xmlns:a16="http://schemas.microsoft.com/office/drawing/2014/main" id="{7EF9E37D-61DC-BD37-BAA3-B8F0A09D865B}"/>
                </a:ext>
              </a:extLst>
            </p:cNvPr>
            <p:cNvSpPr txBox="1">
              <a:spLocks/>
            </p:cNvSpPr>
            <p:nvPr/>
          </p:nvSpPr>
          <p:spPr>
            <a:xfrm>
              <a:off x="4336385" y="1479192"/>
              <a:ext cx="2623366" cy="228453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3600" dirty="0"/>
                <a:t>Drivechain arguably more useful than Taproot</a:t>
              </a:r>
              <a:r>
                <a:rPr lang="en-US" altLang="zh-CN" sz="3600" dirty="0"/>
                <a:t>.</a:t>
              </a:r>
              <a:endParaRPr lang="en-US" sz="3600" b="0" dirty="0">
                <a:solidFill>
                  <a:srgbClr val="FFFFFF"/>
                </a:solidFill>
              </a:endParaRPr>
            </a:p>
          </p:txBody>
        </p:sp>
        <p:sp>
          <p:nvSpPr>
            <p:cNvPr id="13" name="Title 3">
              <a:extLst>
                <a:ext uri="{FF2B5EF4-FFF2-40B4-BE49-F238E27FC236}">
                  <a16:creationId xmlns:a16="http://schemas.microsoft.com/office/drawing/2014/main" id="{A54193B3-D09E-4B43-365D-B2228D1A3DDC}"/>
                </a:ext>
              </a:extLst>
            </p:cNvPr>
            <p:cNvSpPr txBox="1">
              <a:spLocks/>
            </p:cNvSpPr>
            <p:nvPr/>
          </p:nvSpPr>
          <p:spPr>
            <a:xfrm>
              <a:off x="3903844" y="240238"/>
              <a:ext cx="1877519" cy="156136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sz="15000" b="0" dirty="0">
                  <a:solidFill>
                    <a:srgbClr val="D01330"/>
                  </a:solidFill>
                </a:rPr>
                <a:t>“</a:t>
              </a:r>
            </a:p>
          </p:txBody>
        </p:sp>
        <p:sp>
          <p:nvSpPr>
            <p:cNvPr id="19" name="文本框 27">
              <a:extLst>
                <a:ext uri="{FF2B5EF4-FFF2-40B4-BE49-F238E27FC236}">
                  <a16:creationId xmlns:a16="http://schemas.microsoft.com/office/drawing/2014/main" id="{5D5C5EDC-8780-CC0A-078D-FAF76C7BAE04}"/>
                </a:ext>
              </a:extLst>
            </p:cNvPr>
            <p:cNvSpPr txBox="1"/>
            <p:nvPr/>
          </p:nvSpPr>
          <p:spPr>
            <a:xfrm>
              <a:off x="4336385" y="3763723"/>
              <a:ext cx="2956259" cy="711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Poppins" panose="02000000000000000000" pitchFamily="2" charset="0"/>
                  <a:cs typeface="Poppins" panose="02000000000000000000" pitchFamily="2" charset="0"/>
                </a:rPr>
                <a:t>Adam Back, </a:t>
              </a:r>
              <a:br>
                <a:rPr lang="en-US" altLang="zh-CN" sz="1400" dirty="0">
                  <a:latin typeface="Poppins" panose="02000000000000000000" pitchFamily="2" charset="0"/>
                  <a:cs typeface="Poppins" panose="02000000000000000000" pitchFamily="2" charset="0"/>
                </a:rPr>
              </a:br>
              <a:r>
                <a:rPr lang="en-US" altLang="zh-CN" sz="1400" dirty="0">
                  <a:latin typeface="Poppins" panose="02000000000000000000" pitchFamily="2" charset="0"/>
                  <a:cs typeface="Poppins" panose="02000000000000000000" pitchFamily="2" charset="0"/>
                </a:rPr>
                <a:t>Founder of Blockstream</a:t>
              </a:r>
              <a:endParaRPr lang="zh-CN" altLang="en-US" sz="1400" dirty="0">
                <a:latin typeface="Poppins" panose="02000000000000000000" pitchFamily="2" charset="0"/>
                <a:cs typeface="Poppins" panose="02000000000000000000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A957A6E-1464-7955-E589-CA9CB6C7DF07}"/>
              </a:ext>
            </a:extLst>
          </p:cNvPr>
          <p:cNvGrpSpPr/>
          <p:nvPr/>
        </p:nvGrpSpPr>
        <p:grpSpPr>
          <a:xfrm>
            <a:off x="6369004" y="38318"/>
            <a:ext cx="4833778" cy="6449568"/>
            <a:chOff x="6734855" y="38319"/>
            <a:chExt cx="4833778" cy="3895856"/>
          </a:xfrm>
        </p:grpSpPr>
        <p:sp>
          <p:nvSpPr>
            <p:cNvPr id="2" name="Title 3">
              <a:extLst>
                <a:ext uri="{FF2B5EF4-FFF2-40B4-BE49-F238E27FC236}">
                  <a16:creationId xmlns:a16="http://schemas.microsoft.com/office/drawing/2014/main" id="{0EFC83E3-780E-FA40-C3B0-634B42B7C2DA}"/>
                </a:ext>
              </a:extLst>
            </p:cNvPr>
            <p:cNvSpPr txBox="1">
              <a:spLocks/>
            </p:cNvSpPr>
            <p:nvPr/>
          </p:nvSpPr>
          <p:spPr>
            <a:xfrm>
              <a:off x="6827611" y="978750"/>
              <a:ext cx="4741022" cy="29554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3600" dirty="0"/>
                <a:t>Drivechain is our only hope. </a:t>
              </a:r>
              <a:br>
                <a:rPr lang="en-US" sz="3600" dirty="0"/>
              </a:br>
              <a:r>
                <a:rPr lang="en-US" sz="3600" dirty="0"/>
                <a:t>... We need Drivechain or all the work of thousands in the last 13 years will be in vain.</a:t>
              </a:r>
              <a:endParaRPr lang="en-US" sz="3600" b="0" dirty="0">
                <a:solidFill>
                  <a:srgbClr val="FFFFFF"/>
                </a:solidFill>
              </a:endParaRPr>
            </a:p>
          </p:txBody>
        </p:sp>
        <p:sp>
          <p:nvSpPr>
            <p:cNvPr id="3" name="Title 3">
              <a:extLst>
                <a:ext uri="{FF2B5EF4-FFF2-40B4-BE49-F238E27FC236}">
                  <a16:creationId xmlns:a16="http://schemas.microsoft.com/office/drawing/2014/main" id="{3F06683D-4504-DD35-3CCD-961B692E708A}"/>
                </a:ext>
              </a:extLst>
            </p:cNvPr>
            <p:cNvSpPr txBox="1">
              <a:spLocks/>
            </p:cNvSpPr>
            <p:nvPr/>
          </p:nvSpPr>
          <p:spPr>
            <a:xfrm>
              <a:off x="6734855" y="38319"/>
              <a:ext cx="1877519" cy="156136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sz="15000" b="0" dirty="0">
                  <a:solidFill>
                    <a:srgbClr val="D01330"/>
                  </a:solidFill>
                </a:rPr>
                <a:t>“</a:t>
              </a:r>
            </a:p>
          </p:txBody>
        </p:sp>
        <p:sp>
          <p:nvSpPr>
            <p:cNvPr id="4" name="文本框 27">
              <a:extLst>
                <a:ext uri="{FF2B5EF4-FFF2-40B4-BE49-F238E27FC236}">
                  <a16:creationId xmlns:a16="http://schemas.microsoft.com/office/drawing/2014/main" id="{D95EB54A-D200-8998-D59E-E05392C5CBFB}"/>
                </a:ext>
              </a:extLst>
            </p:cNvPr>
            <p:cNvSpPr txBox="1"/>
            <p:nvPr/>
          </p:nvSpPr>
          <p:spPr>
            <a:xfrm>
              <a:off x="8612374" y="3060699"/>
              <a:ext cx="2956259" cy="698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400" dirty="0">
                  <a:latin typeface=""/>
                </a:rPr>
                <a:t>Fiatjaf, </a:t>
              </a:r>
              <a:br>
                <a:rPr lang="en-US" sz="1400" dirty="0">
                  <a:latin typeface=""/>
                </a:rPr>
              </a:br>
              <a:r>
                <a:rPr lang="en-US" sz="1400" dirty="0">
                  <a:latin typeface=""/>
                </a:rPr>
                <a:t>Creator of Nostr</a:t>
              </a:r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F4A10D-4788-7341-FC6D-A5E2A3572C2B}"/>
              </a:ext>
            </a:extLst>
          </p:cNvPr>
          <p:cNvSpPr/>
          <p:nvPr/>
        </p:nvSpPr>
        <p:spPr>
          <a:xfrm>
            <a:off x="8121193" y="5196036"/>
            <a:ext cx="1291850" cy="129185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138831" dist="71915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person, person, dark&#10;&#10;Description automatically generated">
            <a:extLst>
              <a:ext uri="{FF2B5EF4-FFF2-40B4-BE49-F238E27FC236}">
                <a16:creationId xmlns:a16="http://schemas.microsoft.com/office/drawing/2014/main" id="{EA6B283A-8A82-9475-5014-3C6BD37F5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8503"/>
            <a:ext cx="7623304" cy="5069497"/>
          </a:xfrm>
          <a:prstGeom prst="rect">
            <a:avLst/>
          </a:prstGeom>
          <a:effectLst>
            <a:outerShdw blurRad="515913" dist="317734" dir="10800000" algn="r" rotWithShape="0">
              <a:prstClr val="black">
                <a:alpha val="48881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8304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0F7F575-3FE1-18D1-5649-4BDD51A61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63" y="927100"/>
            <a:ext cx="10354473" cy="5374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6C65BB-80CC-934E-8432-C6FEF5899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26" y="365125"/>
            <a:ext cx="3876675" cy="561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63F8E2-6CFA-67A3-48CF-AFEFBDB7B9A8}"/>
              </a:ext>
            </a:extLst>
          </p:cNvPr>
          <p:cNvSpPr txBox="1"/>
          <p:nvPr/>
        </p:nvSpPr>
        <p:spPr>
          <a:xfrm flipH="1">
            <a:off x="4047779" y="6436432"/>
            <a:ext cx="409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visit </a:t>
            </a:r>
            <a:r>
              <a:rPr lang="en-US" u="sng" dirty="0">
                <a:latin typeface="Consolas" panose="020B0609020204030204" pitchFamily="49" charset="0"/>
              </a:rPr>
              <a:t>LayerTwoLabs.com</a:t>
            </a:r>
            <a:r>
              <a:rPr lang="en-US" dirty="0">
                <a:latin typeface="Consolas" panose="020B0609020204030204" pitchFamily="49" charset="0"/>
              </a:rPr>
              <a:t> for more</a:t>
            </a:r>
          </a:p>
        </p:txBody>
      </p:sp>
    </p:spTree>
    <p:extLst>
      <p:ext uri="{BB962C8B-B14F-4D97-AF65-F5344CB8AC3E}">
        <p14:creationId xmlns:p14="http://schemas.microsoft.com/office/powerpoint/2010/main" val="170339483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B277A9-F175-6B80-ADE7-B367AE649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25" y="590150"/>
            <a:ext cx="8763747" cy="5716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899D55-9A79-C7C8-6444-890ED2C06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26" y="365125"/>
            <a:ext cx="3876675" cy="561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D300A2-E37D-A649-33D0-12CE54627A8F}"/>
              </a:ext>
            </a:extLst>
          </p:cNvPr>
          <p:cNvSpPr txBox="1"/>
          <p:nvPr/>
        </p:nvSpPr>
        <p:spPr>
          <a:xfrm flipH="1">
            <a:off x="4047779" y="6436432"/>
            <a:ext cx="409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visit </a:t>
            </a:r>
            <a:r>
              <a:rPr lang="en-US" u="sng" dirty="0">
                <a:latin typeface="Consolas" panose="020B0609020204030204" pitchFamily="49" charset="0"/>
              </a:rPr>
              <a:t>LayerTwoLabs.com</a:t>
            </a:r>
            <a:r>
              <a:rPr lang="en-US" dirty="0">
                <a:latin typeface="Consolas" panose="020B0609020204030204" pitchFamily="49" charset="0"/>
              </a:rPr>
              <a:t> for more</a:t>
            </a:r>
          </a:p>
        </p:txBody>
      </p:sp>
    </p:spTree>
    <p:extLst>
      <p:ext uri="{BB962C8B-B14F-4D97-AF65-F5344CB8AC3E}">
        <p14:creationId xmlns:p14="http://schemas.microsoft.com/office/powerpoint/2010/main" val="44644269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63E42D-996A-4041-8B16-F39AC5769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55" y="681037"/>
            <a:ext cx="10031890" cy="5920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36E741-A37B-3BFF-3153-42810E6F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26" y="365125"/>
            <a:ext cx="3876675" cy="561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BE5A77-5D11-3A0C-F514-E736862A1A00}"/>
              </a:ext>
            </a:extLst>
          </p:cNvPr>
          <p:cNvSpPr txBox="1"/>
          <p:nvPr/>
        </p:nvSpPr>
        <p:spPr>
          <a:xfrm flipH="1">
            <a:off x="4047779" y="6436432"/>
            <a:ext cx="409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visit </a:t>
            </a:r>
            <a:r>
              <a:rPr lang="en-US" u="sng" dirty="0">
                <a:latin typeface="Consolas" panose="020B0609020204030204" pitchFamily="49" charset="0"/>
              </a:rPr>
              <a:t>LayerTwoLabs.com</a:t>
            </a:r>
            <a:r>
              <a:rPr lang="en-US" dirty="0">
                <a:latin typeface="Consolas" panose="020B0609020204030204" pitchFamily="49" charset="0"/>
              </a:rPr>
              <a:t> for more</a:t>
            </a:r>
          </a:p>
        </p:txBody>
      </p:sp>
    </p:spTree>
    <p:extLst>
      <p:ext uri="{BB962C8B-B14F-4D97-AF65-F5344CB8AC3E}">
        <p14:creationId xmlns:p14="http://schemas.microsoft.com/office/powerpoint/2010/main" val="172363467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40F8C8-21C2-203C-2A15-565A6764B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158"/>
          <a:stretch/>
        </p:blipFill>
        <p:spPr>
          <a:xfrm>
            <a:off x="753451" y="1355604"/>
            <a:ext cx="10428670" cy="4614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D1F51-97CF-E9E2-4662-6291EB591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26" y="365125"/>
            <a:ext cx="3876675" cy="561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E174AA-DB40-9B53-EEC6-89D67CC56E65}"/>
              </a:ext>
            </a:extLst>
          </p:cNvPr>
          <p:cNvSpPr txBox="1"/>
          <p:nvPr/>
        </p:nvSpPr>
        <p:spPr>
          <a:xfrm flipH="1">
            <a:off x="4047779" y="6436432"/>
            <a:ext cx="409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visit </a:t>
            </a:r>
            <a:r>
              <a:rPr lang="en-US" u="sng" dirty="0">
                <a:latin typeface="Consolas" panose="020B0609020204030204" pitchFamily="49" charset="0"/>
              </a:rPr>
              <a:t>LayerTwoLabs.com</a:t>
            </a:r>
            <a:r>
              <a:rPr lang="en-US" dirty="0">
                <a:latin typeface="Consolas" panose="020B0609020204030204" pitchFamily="49" charset="0"/>
              </a:rPr>
              <a:t> for more</a:t>
            </a:r>
          </a:p>
        </p:txBody>
      </p:sp>
    </p:spTree>
    <p:extLst>
      <p:ext uri="{BB962C8B-B14F-4D97-AF65-F5344CB8AC3E}">
        <p14:creationId xmlns:p14="http://schemas.microsoft.com/office/powerpoint/2010/main" val="887702556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2199;"/>
</p:tagLst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1618</Words>
  <Application>Microsoft Office PowerPoint</Application>
  <PresentationFormat>Widescreen</PresentationFormat>
  <Paragraphs>298</Paragraphs>
  <Slides>28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Bebas Neue</vt:lpstr>
      <vt:lpstr>Calibri</vt:lpstr>
      <vt:lpstr>Calibri Light</vt:lpstr>
      <vt:lpstr>Consolas</vt:lpstr>
      <vt:lpstr>Courier New</vt:lpstr>
      <vt:lpstr>Myriad Web</vt:lpstr>
      <vt:lpstr>Poppins</vt:lpstr>
      <vt:lpstr>Source Sans Pro</vt:lpstr>
      <vt:lpstr>Office Theme</vt:lpstr>
      <vt:lpstr>Custom Design</vt:lpstr>
      <vt:lpstr>PowerPoint Presentation</vt:lpstr>
      <vt:lpstr>Everything on Top of Bitcoin</vt:lpstr>
      <vt:lpstr>Everything on Top of Bitcoin</vt:lpstr>
      <vt:lpstr>The Coming Death of Bitcoin’s Competitors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it Works</vt:lpstr>
      <vt:lpstr>PowerPoint Presentation</vt:lpstr>
      <vt:lpstr>PowerPoint Presentation</vt:lpstr>
      <vt:lpstr>PowerPoint Presentation</vt:lpstr>
      <vt:lpstr>Try Our Software -- see for yourself!</vt:lpstr>
      <vt:lpstr>Try Our Software -- see for yourself!</vt:lpstr>
      <vt:lpstr>drivechain.info</vt:lpstr>
      <vt:lpstr>TEAM</vt:lpstr>
      <vt:lpstr>TEAM</vt:lpstr>
      <vt:lpstr>The Benefits</vt:lpstr>
      <vt:lpstr>Our Goals</vt:lpstr>
      <vt:lpstr>Our Goals</vt:lpstr>
      <vt:lpstr>PowerPoint Presentation</vt:lpstr>
      <vt:lpstr>END Thank You</vt:lpstr>
      <vt:lpstr>Bitcoin</vt:lpstr>
      <vt:lpstr>Altcoins</vt:lpstr>
      <vt:lpstr>Bip300</vt:lpstr>
      <vt:lpstr>Fiat</vt:lpstr>
      <vt:lpstr>Bip300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(Possible) Imminent Demise of Bitcoin, and how we might save it while (Possibly) becoming Trillionaries in the Process</dc:title>
  <dc:creator>Paul Sztorc</dc:creator>
  <cp:lastModifiedBy>Paul Sztorc</cp:lastModifiedBy>
  <cp:revision>81</cp:revision>
  <dcterms:created xsi:type="dcterms:W3CDTF">2022-08-07T14:42:00Z</dcterms:created>
  <dcterms:modified xsi:type="dcterms:W3CDTF">2023-04-14T05:44:53Z</dcterms:modified>
</cp:coreProperties>
</file>